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88150" cy="100218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i6OiI0Brpxx4iPrOc4JiE2DCpD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2" y="0"/>
            <a:ext cx="2985295" cy="502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01277" y="0"/>
            <a:ext cx="2985295" cy="502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38150" y="1252538"/>
            <a:ext cx="6011863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182" y="4822348"/>
            <a:ext cx="5511805" cy="394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2" y="9518964"/>
            <a:ext cx="2985295" cy="502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825" lIns="91675" spcFirstLastPara="1" rIns="91675" wrap="square" tIns="458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01277" y="9518964"/>
            <a:ext cx="2985295" cy="502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825" lIns="91675" spcFirstLastPara="1" rIns="91675" wrap="square" tIns="45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ko-KR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8182" y="4822348"/>
            <a:ext cx="5511805" cy="394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438150" y="1252538"/>
            <a:ext cx="6011863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0:notes"/>
          <p:cNvSpPr txBox="1"/>
          <p:nvPr>
            <p:ph idx="1" type="body"/>
          </p:nvPr>
        </p:nvSpPr>
        <p:spPr>
          <a:xfrm>
            <a:off x="688182" y="4822348"/>
            <a:ext cx="5511805" cy="394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7" name="Google Shape;477;p10:notes"/>
          <p:cNvSpPr/>
          <p:nvPr>
            <p:ph idx="2" type="sldImg"/>
          </p:nvPr>
        </p:nvSpPr>
        <p:spPr>
          <a:xfrm>
            <a:off x="438150" y="1252538"/>
            <a:ext cx="6011863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1:notes"/>
          <p:cNvSpPr txBox="1"/>
          <p:nvPr>
            <p:ph idx="1" type="body"/>
          </p:nvPr>
        </p:nvSpPr>
        <p:spPr>
          <a:xfrm>
            <a:off x="688182" y="4822348"/>
            <a:ext cx="5511805" cy="394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1" name="Google Shape;501;p11:notes"/>
          <p:cNvSpPr/>
          <p:nvPr>
            <p:ph idx="2" type="sldImg"/>
          </p:nvPr>
        </p:nvSpPr>
        <p:spPr>
          <a:xfrm>
            <a:off x="438150" y="1252538"/>
            <a:ext cx="6011863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2:notes"/>
          <p:cNvSpPr txBox="1"/>
          <p:nvPr>
            <p:ph idx="1" type="body"/>
          </p:nvPr>
        </p:nvSpPr>
        <p:spPr>
          <a:xfrm>
            <a:off x="688182" y="4822348"/>
            <a:ext cx="5511805" cy="394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7" name="Google Shape;527;p12:notes"/>
          <p:cNvSpPr/>
          <p:nvPr>
            <p:ph idx="2" type="sldImg"/>
          </p:nvPr>
        </p:nvSpPr>
        <p:spPr>
          <a:xfrm>
            <a:off x="438150" y="1252538"/>
            <a:ext cx="6011863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3:notes"/>
          <p:cNvSpPr txBox="1"/>
          <p:nvPr>
            <p:ph idx="1" type="body"/>
          </p:nvPr>
        </p:nvSpPr>
        <p:spPr>
          <a:xfrm>
            <a:off x="688182" y="4822348"/>
            <a:ext cx="5511805" cy="394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1" name="Google Shape;551;p13:notes"/>
          <p:cNvSpPr/>
          <p:nvPr>
            <p:ph idx="2" type="sldImg"/>
          </p:nvPr>
        </p:nvSpPr>
        <p:spPr>
          <a:xfrm>
            <a:off x="438150" y="1252538"/>
            <a:ext cx="6011863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4:notes"/>
          <p:cNvSpPr txBox="1"/>
          <p:nvPr>
            <p:ph idx="1" type="body"/>
          </p:nvPr>
        </p:nvSpPr>
        <p:spPr>
          <a:xfrm>
            <a:off x="688182" y="4822348"/>
            <a:ext cx="5511805" cy="394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2" name="Google Shape;562;p14:notes"/>
          <p:cNvSpPr/>
          <p:nvPr>
            <p:ph idx="2" type="sldImg"/>
          </p:nvPr>
        </p:nvSpPr>
        <p:spPr>
          <a:xfrm>
            <a:off x="438150" y="1252538"/>
            <a:ext cx="6011863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5:notes"/>
          <p:cNvSpPr txBox="1"/>
          <p:nvPr>
            <p:ph idx="1" type="body"/>
          </p:nvPr>
        </p:nvSpPr>
        <p:spPr>
          <a:xfrm>
            <a:off x="688182" y="4822348"/>
            <a:ext cx="5511805" cy="394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2" name="Google Shape;572;p15:notes"/>
          <p:cNvSpPr/>
          <p:nvPr>
            <p:ph idx="2" type="sldImg"/>
          </p:nvPr>
        </p:nvSpPr>
        <p:spPr>
          <a:xfrm>
            <a:off x="438150" y="1252538"/>
            <a:ext cx="6011863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8182" y="4822348"/>
            <a:ext cx="5511805" cy="394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438150" y="1252538"/>
            <a:ext cx="6011863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8182" y="4822348"/>
            <a:ext cx="5511805" cy="394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438150" y="1252538"/>
            <a:ext cx="6011863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:notes"/>
          <p:cNvSpPr txBox="1"/>
          <p:nvPr>
            <p:ph idx="1" type="body"/>
          </p:nvPr>
        </p:nvSpPr>
        <p:spPr>
          <a:xfrm>
            <a:off x="688182" y="4822348"/>
            <a:ext cx="5511805" cy="394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4:notes"/>
          <p:cNvSpPr/>
          <p:nvPr>
            <p:ph idx="2" type="sldImg"/>
          </p:nvPr>
        </p:nvSpPr>
        <p:spPr>
          <a:xfrm>
            <a:off x="438150" y="1252538"/>
            <a:ext cx="6011863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:notes"/>
          <p:cNvSpPr txBox="1"/>
          <p:nvPr>
            <p:ph idx="1" type="body"/>
          </p:nvPr>
        </p:nvSpPr>
        <p:spPr>
          <a:xfrm>
            <a:off x="688182" y="4822348"/>
            <a:ext cx="5511805" cy="394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p5:notes"/>
          <p:cNvSpPr/>
          <p:nvPr>
            <p:ph idx="2" type="sldImg"/>
          </p:nvPr>
        </p:nvSpPr>
        <p:spPr>
          <a:xfrm>
            <a:off x="438150" y="1252538"/>
            <a:ext cx="6011863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:notes"/>
          <p:cNvSpPr txBox="1"/>
          <p:nvPr>
            <p:ph idx="1" type="body"/>
          </p:nvPr>
        </p:nvSpPr>
        <p:spPr>
          <a:xfrm>
            <a:off x="688182" y="4822348"/>
            <a:ext cx="5511805" cy="394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4" name="Google Shape;334;p6:notes"/>
          <p:cNvSpPr/>
          <p:nvPr>
            <p:ph idx="2" type="sldImg"/>
          </p:nvPr>
        </p:nvSpPr>
        <p:spPr>
          <a:xfrm>
            <a:off x="438150" y="1252538"/>
            <a:ext cx="6011863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:notes"/>
          <p:cNvSpPr txBox="1"/>
          <p:nvPr>
            <p:ph idx="1" type="body"/>
          </p:nvPr>
        </p:nvSpPr>
        <p:spPr>
          <a:xfrm>
            <a:off x="688182" y="4822348"/>
            <a:ext cx="5511805" cy="394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p7:notes"/>
          <p:cNvSpPr/>
          <p:nvPr>
            <p:ph idx="2" type="sldImg"/>
          </p:nvPr>
        </p:nvSpPr>
        <p:spPr>
          <a:xfrm>
            <a:off x="438150" y="1252538"/>
            <a:ext cx="6011863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8:notes"/>
          <p:cNvSpPr txBox="1"/>
          <p:nvPr>
            <p:ph idx="1" type="body"/>
          </p:nvPr>
        </p:nvSpPr>
        <p:spPr>
          <a:xfrm>
            <a:off x="688182" y="4822348"/>
            <a:ext cx="5511805" cy="394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8:notes"/>
          <p:cNvSpPr/>
          <p:nvPr>
            <p:ph idx="2" type="sldImg"/>
          </p:nvPr>
        </p:nvSpPr>
        <p:spPr>
          <a:xfrm>
            <a:off x="438150" y="1252538"/>
            <a:ext cx="6011863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:notes"/>
          <p:cNvSpPr txBox="1"/>
          <p:nvPr>
            <p:ph idx="1" type="body"/>
          </p:nvPr>
        </p:nvSpPr>
        <p:spPr>
          <a:xfrm>
            <a:off x="688182" y="4822348"/>
            <a:ext cx="5511805" cy="394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825" lIns="91675" spcFirstLastPara="1" rIns="91675" wrap="square" tIns="45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6" name="Google Shape;436;p9:notes"/>
          <p:cNvSpPr/>
          <p:nvPr>
            <p:ph idx="2" type="sldImg"/>
          </p:nvPr>
        </p:nvSpPr>
        <p:spPr>
          <a:xfrm>
            <a:off x="438150" y="1252538"/>
            <a:ext cx="6011863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세로 텍스트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세로 제목 및 텍스트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구역 머리글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콘텐츠 2개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비교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만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빈 화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콘텐츠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그림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b="0" i="0" sz="4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nurieye@hanmail.ne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1.bin"/><Relationship Id="rId8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8.jpg"/><Relationship Id="rId5" Type="http://schemas.openxmlformats.org/officeDocument/2006/relationships/image" Target="../media/image1.png"/><Relationship Id="rId6" Type="http://schemas.openxmlformats.org/officeDocument/2006/relationships/image" Target="../media/image12.png"/><Relationship Id="rId7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E9ED3"/>
            </a:gs>
            <a:gs pos="100000">
              <a:srgbClr val="004097"/>
            </a:gs>
          </a:gsLst>
          <a:lin ang="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-31279"/>
            <a:ext cx="12192000" cy="6298729"/>
          </a:xfrm>
          <a:custGeom>
            <a:rect b="b" l="l" r="r" t="t"/>
            <a:pathLst>
              <a:path extrusionOk="0" h="5518752" w="12192000">
                <a:moveTo>
                  <a:pt x="0" y="0"/>
                </a:moveTo>
                <a:lnTo>
                  <a:pt x="12192000" y="0"/>
                </a:lnTo>
                <a:lnTo>
                  <a:pt x="12192000" y="5518752"/>
                </a:lnTo>
                <a:lnTo>
                  <a:pt x="12180331" y="5512305"/>
                </a:lnTo>
                <a:cubicBezTo>
                  <a:pt x="10514146" y="4627088"/>
                  <a:pt x="7768955" y="3816202"/>
                  <a:pt x="4610015" y="3365298"/>
                </a:cubicBezTo>
                <a:cubicBezTo>
                  <a:pt x="3279935" y="3175444"/>
                  <a:pt x="2002422" y="3067383"/>
                  <a:pt x="831117" y="3034537"/>
                </a:cubicBezTo>
                <a:lnTo>
                  <a:pt x="0" y="302423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4481" y="469413"/>
            <a:ext cx="5050479" cy="347947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 rot="-2700000">
            <a:off x="-286047" y="-102195"/>
            <a:ext cx="871267" cy="448574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3E9ED3"/>
              </a:gs>
              <a:gs pos="100000">
                <a:srgbClr val="004097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9541" y="5904959"/>
            <a:ext cx="1910418" cy="84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32902" y="5798200"/>
            <a:ext cx="1881684" cy="10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352451" y="1641771"/>
            <a:ext cx="721895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ko-KR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안구건조증 치료 의료기기</a:t>
            </a:r>
            <a:endParaRPr b="1" i="0" sz="4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ko-K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누리아이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26038" y="1285084"/>
            <a:ext cx="654991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ko-KR" sz="2000" u="none" cap="none" strike="noStrike">
                <a:solidFill>
                  <a:srgbClr val="434345"/>
                </a:solidFill>
                <a:latin typeface="Arial"/>
                <a:ea typeface="Arial"/>
                <a:cs typeface="Arial"/>
                <a:sym typeface="Arial"/>
              </a:rPr>
              <a:t>Medical device for Treatment of Dry eye syndrome</a:t>
            </a:r>
            <a:endParaRPr b="1" i="0" sz="2000" u="none" cap="none" strike="noStrike">
              <a:solidFill>
                <a:srgbClr val="4343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52451" y="4434379"/>
            <a:ext cx="1073177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b="0" i="0" lang="ko-KR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몸이 천냥이면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b="0" i="0" lang="ko-KR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눈은 구백냥입니다.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050" y="5318356"/>
            <a:ext cx="2076280" cy="1235256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10"/>
          <p:cNvSpPr/>
          <p:nvPr/>
        </p:nvSpPr>
        <p:spPr>
          <a:xfrm>
            <a:off x="0" y="45529"/>
            <a:ext cx="12192000" cy="1930196"/>
          </a:xfrm>
          <a:custGeom>
            <a:rect b="b" l="l" r="r" t="t"/>
            <a:pathLst>
              <a:path extrusionOk="0" h="1930196" w="12192000">
                <a:moveTo>
                  <a:pt x="0" y="0"/>
                </a:moveTo>
                <a:lnTo>
                  <a:pt x="12192000" y="0"/>
                </a:lnTo>
                <a:lnTo>
                  <a:pt x="12192000" y="1107671"/>
                </a:lnTo>
                <a:lnTo>
                  <a:pt x="11972993" y="1102862"/>
                </a:lnTo>
                <a:cubicBezTo>
                  <a:pt x="10517545" y="1079147"/>
                  <a:pt x="8972478" y="1103204"/>
                  <a:pt x="7373079" y="1180612"/>
                </a:cubicBezTo>
                <a:cubicBezTo>
                  <a:pt x="4707414" y="1309627"/>
                  <a:pt x="2206277" y="1571573"/>
                  <a:pt x="29778" y="1924958"/>
                </a:cubicBezTo>
                <a:lnTo>
                  <a:pt x="0" y="1930196"/>
                </a:lnTo>
                <a:close/>
              </a:path>
            </a:pathLst>
          </a:cu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0" y="1"/>
            <a:ext cx="12192000" cy="1930196"/>
          </a:xfrm>
          <a:custGeom>
            <a:rect b="b" l="l" r="r" t="t"/>
            <a:pathLst>
              <a:path extrusionOk="0" h="1930196" w="12192000">
                <a:moveTo>
                  <a:pt x="0" y="0"/>
                </a:moveTo>
                <a:lnTo>
                  <a:pt x="12192000" y="0"/>
                </a:lnTo>
                <a:lnTo>
                  <a:pt x="12192000" y="1107671"/>
                </a:lnTo>
                <a:lnTo>
                  <a:pt x="11972993" y="1102862"/>
                </a:lnTo>
                <a:cubicBezTo>
                  <a:pt x="10517545" y="1079147"/>
                  <a:pt x="8972478" y="1103204"/>
                  <a:pt x="7373079" y="1180612"/>
                </a:cubicBezTo>
                <a:cubicBezTo>
                  <a:pt x="4707414" y="1309627"/>
                  <a:pt x="2206277" y="1571573"/>
                  <a:pt x="29778" y="1924958"/>
                </a:cubicBezTo>
                <a:lnTo>
                  <a:pt x="0" y="1930196"/>
                </a:lnTo>
                <a:close/>
              </a:path>
            </a:pathLst>
          </a:custGeom>
          <a:gradFill>
            <a:gsLst>
              <a:gs pos="0">
                <a:srgbClr val="3E9ED3"/>
              </a:gs>
              <a:gs pos="100000">
                <a:srgbClr val="004097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482" name="Google Shape;48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06102" y="225457"/>
            <a:ext cx="1246583" cy="702099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10"/>
          <p:cNvSpPr/>
          <p:nvPr/>
        </p:nvSpPr>
        <p:spPr>
          <a:xfrm>
            <a:off x="1069663" y="284410"/>
            <a:ext cx="6860999" cy="655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안구건조증 치료 의료기기 누리아이</a:t>
            </a:r>
            <a:endParaRPr b="1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4" name="Google Shape;484;p10"/>
          <p:cNvCxnSpPr/>
          <p:nvPr/>
        </p:nvCxnSpPr>
        <p:spPr>
          <a:xfrm flipH="1" rot="-8100000">
            <a:off x="1417030" y="315668"/>
            <a:ext cx="1248229" cy="1248229"/>
          </a:xfrm>
          <a:prstGeom prst="straightConnector1">
            <a:avLst/>
          </a:prstGeom>
          <a:noFill/>
          <a:ln cap="flat" cmpd="sng" w="9525">
            <a:solidFill>
              <a:srgbClr val="E9A83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85" name="Google Shape;485;p10"/>
          <p:cNvGrpSpPr/>
          <p:nvPr/>
        </p:nvGrpSpPr>
        <p:grpSpPr>
          <a:xfrm>
            <a:off x="439388" y="495247"/>
            <a:ext cx="618598" cy="767544"/>
            <a:chOff x="1645479" y="2559879"/>
            <a:chExt cx="1414390" cy="1754946"/>
          </a:xfrm>
        </p:grpSpPr>
        <p:grpSp>
          <p:nvGrpSpPr>
            <p:cNvPr id="486" name="Google Shape;486;p10"/>
            <p:cNvGrpSpPr/>
            <p:nvPr/>
          </p:nvGrpSpPr>
          <p:grpSpPr>
            <a:xfrm>
              <a:off x="1828800" y="3267075"/>
              <a:ext cx="1047750" cy="1047750"/>
              <a:chOff x="1828800" y="3267075"/>
              <a:chExt cx="1047750" cy="1047750"/>
            </a:xfrm>
          </p:grpSpPr>
          <p:sp>
            <p:nvSpPr>
              <p:cNvPr id="487" name="Google Shape;487;p10"/>
              <p:cNvSpPr/>
              <p:nvPr/>
            </p:nvSpPr>
            <p:spPr>
              <a:xfrm>
                <a:off x="1828800" y="3267075"/>
                <a:ext cx="1047750" cy="1047750"/>
              </a:xfrm>
              <a:prstGeom prst="ellipse">
                <a:avLst/>
              </a:prstGeom>
              <a:noFill/>
              <a:ln cap="flat" cmpd="sng" w="57150">
                <a:solidFill>
                  <a:srgbClr val="0040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88" name="Google Shape;488;p10"/>
              <p:cNvSpPr/>
              <p:nvPr/>
            </p:nvSpPr>
            <p:spPr>
              <a:xfrm>
                <a:off x="1914525" y="3352800"/>
                <a:ext cx="876300" cy="876300"/>
              </a:xfrm>
              <a:prstGeom prst="ellipse">
                <a:avLst/>
              </a:prstGeom>
              <a:noFill/>
              <a:ln cap="flat" cmpd="sng" w="38100">
                <a:solidFill>
                  <a:srgbClr val="83C4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89" name="Google Shape;489;p10"/>
              <p:cNvSpPr/>
              <p:nvPr/>
            </p:nvSpPr>
            <p:spPr>
              <a:xfrm>
                <a:off x="1990725" y="3429000"/>
                <a:ext cx="723900" cy="723900"/>
              </a:xfrm>
              <a:prstGeom prst="ellipse">
                <a:avLst/>
              </a:prstGeom>
              <a:noFill/>
              <a:ln cap="flat" cmpd="sng" w="19050">
                <a:solidFill>
                  <a:srgbClr val="0040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490" name="Google Shape;490;p10"/>
            <p:cNvGrpSpPr/>
            <p:nvPr/>
          </p:nvGrpSpPr>
          <p:grpSpPr>
            <a:xfrm>
              <a:off x="1645479" y="2559879"/>
              <a:ext cx="1414390" cy="1414390"/>
              <a:chOff x="1426039" y="1927689"/>
              <a:chExt cx="3002621" cy="3002621"/>
            </a:xfrm>
          </p:grpSpPr>
          <p:sp>
            <p:nvSpPr>
              <p:cNvPr id="491" name="Google Shape;491;p10"/>
              <p:cNvSpPr/>
              <p:nvPr/>
            </p:nvSpPr>
            <p:spPr>
              <a:xfrm rot="-2700000">
                <a:off x="1865763" y="2367413"/>
                <a:ext cx="2123174" cy="2123174"/>
              </a:xfrm>
              <a:prstGeom prst="teardrop">
                <a:avLst>
                  <a:gd fmla="val 100000" name="adj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92" name="Google Shape;492;p10"/>
              <p:cNvSpPr/>
              <p:nvPr/>
            </p:nvSpPr>
            <p:spPr>
              <a:xfrm rot="-2700000">
                <a:off x="1983319" y="2484969"/>
                <a:ext cx="1888066" cy="1888066"/>
              </a:xfrm>
              <a:prstGeom prst="teardrop">
                <a:avLst>
                  <a:gd fmla="val 100000" name="adj"/>
                </a:avLst>
              </a:prstGeom>
              <a:solidFill>
                <a:srgbClr val="004097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493" name="Google Shape;493;p10"/>
          <p:cNvSpPr/>
          <p:nvPr/>
        </p:nvSpPr>
        <p:spPr>
          <a:xfrm>
            <a:off x="490632" y="563814"/>
            <a:ext cx="47459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ko-KR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0"/>
          <p:cNvSpPr txBox="1"/>
          <p:nvPr>
            <p:ph idx="12" type="sldNum"/>
          </p:nvPr>
        </p:nvSpPr>
        <p:spPr>
          <a:xfrm>
            <a:off x="9379280" y="6483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ko-KR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2316361" y="2182312"/>
            <a:ext cx="9636324" cy="4324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00"/>
              <a:buFont typeface="Arial"/>
              <a:buAutoNum type="arabicParenR"/>
            </a:pPr>
            <a:r>
              <a:rPr b="1" i="0" lang="ko-KR" sz="2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진동 마사지 : </a:t>
            </a:r>
            <a:r>
              <a:rPr b="0" i="0" lang="ko-KR" sz="2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15가지 마사지가 눈 주위 굳은 근육을 풀어주어 </a:t>
            </a:r>
            <a:endParaRPr b="0" i="0" sz="25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ko-KR" sz="2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                    눈물샘의 소통을 원활하게 함.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00"/>
              <a:buFont typeface="Arial"/>
              <a:buAutoNum type="arabicParenR" startAt="2"/>
            </a:pPr>
            <a:r>
              <a:rPr b="1" i="0" lang="ko-KR" sz="2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온열 마사지 : </a:t>
            </a:r>
            <a:r>
              <a:rPr b="0" i="0" lang="ko-KR" sz="2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따뜻한 저온/고온 마사지가 순환하여 </a:t>
            </a:r>
            <a:endParaRPr b="0" i="0" sz="25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ko-KR" sz="2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                    눈꺼풀 속 마이봄선의 지방 분비물을 녹임.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00"/>
              <a:buFont typeface="Arial"/>
              <a:buAutoNum type="arabicParenR" startAt="3"/>
            </a:pPr>
            <a:r>
              <a:rPr b="1" i="0" lang="ko-KR" sz="2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공기압 마사지 : </a:t>
            </a:r>
            <a:r>
              <a:rPr b="0" i="0" lang="ko-KR" sz="2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온열로 녹인 지방 분비물이 굳지 않도록,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ko-KR" sz="2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                       5단계 공기 압박으로 인해 밖으로 배출.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4050" y="2301678"/>
            <a:ext cx="2076280" cy="121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4050" y="3820602"/>
            <a:ext cx="2076280" cy="1211479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10"/>
          <p:cNvSpPr/>
          <p:nvPr/>
        </p:nvSpPr>
        <p:spPr>
          <a:xfrm>
            <a:off x="2316361" y="1509619"/>
            <a:ext cx="6860999" cy="655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 안구건조증 치료원리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214" y="1419051"/>
            <a:ext cx="4981791" cy="2242146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11"/>
          <p:cNvSpPr/>
          <p:nvPr/>
        </p:nvSpPr>
        <p:spPr>
          <a:xfrm>
            <a:off x="0" y="45529"/>
            <a:ext cx="12192000" cy="1930196"/>
          </a:xfrm>
          <a:custGeom>
            <a:rect b="b" l="l" r="r" t="t"/>
            <a:pathLst>
              <a:path extrusionOk="0" h="1930196" w="12192000">
                <a:moveTo>
                  <a:pt x="0" y="0"/>
                </a:moveTo>
                <a:lnTo>
                  <a:pt x="12192000" y="0"/>
                </a:lnTo>
                <a:lnTo>
                  <a:pt x="12192000" y="1107671"/>
                </a:lnTo>
                <a:lnTo>
                  <a:pt x="11972993" y="1102862"/>
                </a:lnTo>
                <a:cubicBezTo>
                  <a:pt x="10517545" y="1079147"/>
                  <a:pt x="8972478" y="1103204"/>
                  <a:pt x="7373079" y="1180612"/>
                </a:cubicBezTo>
                <a:cubicBezTo>
                  <a:pt x="4707414" y="1309627"/>
                  <a:pt x="2206277" y="1571573"/>
                  <a:pt x="29778" y="1924958"/>
                </a:cubicBezTo>
                <a:lnTo>
                  <a:pt x="0" y="1930196"/>
                </a:lnTo>
                <a:close/>
              </a:path>
            </a:pathLst>
          </a:cu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05" name="Google Shape;505;p11"/>
          <p:cNvSpPr/>
          <p:nvPr/>
        </p:nvSpPr>
        <p:spPr>
          <a:xfrm>
            <a:off x="0" y="1"/>
            <a:ext cx="12192000" cy="1930196"/>
          </a:xfrm>
          <a:custGeom>
            <a:rect b="b" l="l" r="r" t="t"/>
            <a:pathLst>
              <a:path extrusionOk="0" h="1930196" w="12192000">
                <a:moveTo>
                  <a:pt x="0" y="0"/>
                </a:moveTo>
                <a:lnTo>
                  <a:pt x="12192000" y="0"/>
                </a:lnTo>
                <a:lnTo>
                  <a:pt x="12192000" y="1107671"/>
                </a:lnTo>
                <a:lnTo>
                  <a:pt x="11972993" y="1102862"/>
                </a:lnTo>
                <a:cubicBezTo>
                  <a:pt x="10517545" y="1079147"/>
                  <a:pt x="8972478" y="1103204"/>
                  <a:pt x="7373079" y="1180612"/>
                </a:cubicBezTo>
                <a:cubicBezTo>
                  <a:pt x="4707414" y="1309627"/>
                  <a:pt x="2206277" y="1571573"/>
                  <a:pt x="29778" y="1924958"/>
                </a:cubicBezTo>
                <a:lnTo>
                  <a:pt x="0" y="1930196"/>
                </a:lnTo>
                <a:close/>
              </a:path>
            </a:pathLst>
          </a:custGeom>
          <a:gradFill>
            <a:gsLst>
              <a:gs pos="0">
                <a:srgbClr val="3E9ED3"/>
              </a:gs>
              <a:gs pos="100000">
                <a:srgbClr val="004097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506" name="Google Shape;50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06102" y="225457"/>
            <a:ext cx="1246583" cy="702099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11"/>
          <p:cNvSpPr/>
          <p:nvPr/>
        </p:nvSpPr>
        <p:spPr>
          <a:xfrm>
            <a:off x="1061229" y="250227"/>
            <a:ext cx="7439864" cy="655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안구건조증 치료 의료기기 누리아이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8" name="Google Shape;508;p11"/>
          <p:cNvCxnSpPr/>
          <p:nvPr/>
        </p:nvCxnSpPr>
        <p:spPr>
          <a:xfrm flipH="1" rot="-8100000">
            <a:off x="1417030" y="315668"/>
            <a:ext cx="1248229" cy="1248229"/>
          </a:xfrm>
          <a:prstGeom prst="straightConnector1">
            <a:avLst/>
          </a:prstGeom>
          <a:noFill/>
          <a:ln cap="flat" cmpd="sng" w="9525">
            <a:solidFill>
              <a:srgbClr val="E9A83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09" name="Google Shape;509;p11"/>
          <p:cNvGrpSpPr/>
          <p:nvPr/>
        </p:nvGrpSpPr>
        <p:grpSpPr>
          <a:xfrm>
            <a:off x="439388" y="495247"/>
            <a:ext cx="618598" cy="767544"/>
            <a:chOff x="1645479" y="2559879"/>
            <a:chExt cx="1414390" cy="1754946"/>
          </a:xfrm>
        </p:grpSpPr>
        <p:grpSp>
          <p:nvGrpSpPr>
            <p:cNvPr id="510" name="Google Shape;510;p11"/>
            <p:cNvGrpSpPr/>
            <p:nvPr/>
          </p:nvGrpSpPr>
          <p:grpSpPr>
            <a:xfrm>
              <a:off x="1828800" y="3267075"/>
              <a:ext cx="1047750" cy="1047750"/>
              <a:chOff x="1828800" y="3267075"/>
              <a:chExt cx="1047750" cy="1047750"/>
            </a:xfrm>
          </p:grpSpPr>
          <p:sp>
            <p:nvSpPr>
              <p:cNvPr id="511" name="Google Shape;511;p11"/>
              <p:cNvSpPr/>
              <p:nvPr/>
            </p:nvSpPr>
            <p:spPr>
              <a:xfrm>
                <a:off x="1828800" y="3267075"/>
                <a:ext cx="1047750" cy="1047750"/>
              </a:xfrm>
              <a:prstGeom prst="ellipse">
                <a:avLst/>
              </a:prstGeom>
              <a:noFill/>
              <a:ln cap="flat" cmpd="sng" w="57150">
                <a:solidFill>
                  <a:srgbClr val="0040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12" name="Google Shape;512;p11"/>
              <p:cNvSpPr/>
              <p:nvPr/>
            </p:nvSpPr>
            <p:spPr>
              <a:xfrm>
                <a:off x="1914525" y="3352800"/>
                <a:ext cx="876300" cy="876300"/>
              </a:xfrm>
              <a:prstGeom prst="ellipse">
                <a:avLst/>
              </a:prstGeom>
              <a:noFill/>
              <a:ln cap="flat" cmpd="sng" w="38100">
                <a:solidFill>
                  <a:srgbClr val="83C4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13" name="Google Shape;513;p11"/>
              <p:cNvSpPr/>
              <p:nvPr/>
            </p:nvSpPr>
            <p:spPr>
              <a:xfrm>
                <a:off x="1990725" y="3429000"/>
                <a:ext cx="723900" cy="723900"/>
              </a:xfrm>
              <a:prstGeom prst="ellipse">
                <a:avLst/>
              </a:prstGeom>
              <a:noFill/>
              <a:ln cap="flat" cmpd="sng" w="19050">
                <a:solidFill>
                  <a:srgbClr val="0040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514" name="Google Shape;514;p11"/>
            <p:cNvGrpSpPr/>
            <p:nvPr/>
          </p:nvGrpSpPr>
          <p:grpSpPr>
            <a:xfrm>
              <a:off x="1645479" y="2559879"/>
              <a:ext cx="1414390" cy="1414390"/>
              <a:chOff x="1426039" y="1927689"/>
              <a:chExt cx="3002621" cy="3002621"/>
            </a:xfrm>
          </p:grpSpPr>
          <p:sp>
            <p:nvSpPr>
              <p:cNvPr id="515" name="Google Shape;515;p11"/>
              <p:cNvSpPr/>
              <p:nvPr/>
            </p:nvSpPr>
            <p:spPr>
              <a:xfrm rot="-2700000">
                <a:off x="1865763" y="2367413"/>
                <a:ext cx="2123174" cy="2123174"/>
              </a:xfrm>
              <a:prstGeom prst="teardrop">
                <a:avLst>
                  <a:gd fmla="val 100000" name="adj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 rot="-2700000">
                <a:off x="1983319" y="2484969"/>
                <a:ext cx="1888066" cy="1888066"/>
              </a:xfrm>
              <a:prstGeom prst="teardrop">
                <a:avLst>
                  <a:gd fmla="val 100000" name="adj"/>
                </a:avLst>
              </a:prstGeom>
              <a:solidFill>
                <a:srgbClr val="004097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517" name="Google Shape;517;p11"/>
          <p:cNvSpPr/>
          <p:nvPr/>
        </p:nvSpPr>
        <p:spPr>
          <a:xfrm>
            <a:off x="490632" y="563814"/>
            <a:ext cx="47459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ko-KR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1"/>
          <p:cNvSpPr txBox="1"/>
          <p:nvPr>
            <p:ph idx="12" type="sldNum"/>
          </p:nvPr>
        </p:nvSpPr>
        <p:spPr>
          <a:xfrm>
            <a:off x="-2252568" y="63644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ko-KR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519" name="Google Shape;519;p11"/>
          <p:cNvSpPr txBox="1"/>
          <p:nvPr/>
        </p:nvSpPr>
        <p:spPr>
          <a:xfrm>
            <a:off x="2705052" y="2044357"/>
            <a:ext cx="7963270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Arial"/>
              <a:buAutoNum type="arabicParenR"/>
            </a:pPr>
            <a:r>
              <a:rPr b="1" i="0" lang="ko-KR" sz="23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온열 :  52도 이상을 사용을 하면 안된다.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algun Gothic"/>
              <a:buNone/>
            </a:pPr>
            <a:r>
              <a:t/>
            </a:r>
            <a:endParaRPr b="0" i="0" sz="23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Arial"/>
              <a:buAutoNum type="arabicParenR"/>
            </a:pPr>
            <a:r>
              <a:rPr b="1" i="0" lang="ko-KR" sz="23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공기압 : 눈 안구는 강한 압을 가해선 안된다.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algun Gothic"/>
              <a:buNone/>
            </a:pPr>
            <a:r>
              <a:t/>
            </a:r>
            <a:endParaRPr b="0" i="0" sz="23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Arial"/>
              <a:buAutoNum type="arabicParenR"/>
            </a:pPr>
            <a:r>
              <a:rPr b="1" i="0" lang="ko-KR" sz="23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진동 : 눈에 강한 충격을 주면 안된다.</a:t>
            </a:r>
            <a:endParaRPr b="0" i="0" sz="23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1"/>
          <p:cNvSpPr txBox="1"/>
          <p:nvPr/>
        </p:nvSpPr>
        <p:spPr>
          <a:xfrm>
            <a:off x="519566" y="5084855"/>
            <a:ext cx="11195694" cy="1769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ko-KR" sz="3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※</a:t>
            </a:r>
            <a:r>
              <a:rPr b="0" i="0" lang="ko-KR" sz="3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ko-KR" sz="3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안전성 유효성 검증을 받은 제품을 사용해야 됩니다.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안구건조증 치료 의료기기 허가 받은 의료용진동기 품목에서 서동메디칼의 NURIEYE-5800제품 외에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식품의약품안전처 고시에 따라 지정된 임상시험 기관에서 안전성, 유효성 임상시험을 하여 임상자료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심사로 허가를 받은 제품은 현재까지 없습니다.               </a:t>
            </a:r>
            <a:r>
              <a:rPr b="0" i="0" lang="ko-K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2019-03-11(처리기관 접수번호 2AA-1903-028300)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Google Shape;52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1535" y="3297726"/>
            <a:ext cx="1423517" cy="84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81535" y="4269569"/>
            <a:ext cx="1423517" cy="83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81535" y="2357246"/>
            <a:ext cx="1423517" cy="830601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11"/>
          <p:cNvSpPr/>
          <p:nvPr/>
        </p:nvSpPr>
        <p:spPr>
          <a:xfrm>
            <a:off x="2625949" y="1591995"/>
            <a:ext cx="6860999" cy="655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※주의 ,  눈의 위험성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57492">
            <a:off x="9050995" y="2416111"/>
            <a:ext cx="2530349" cy="3580421"/>
          </a:xfrm>
          <a:prstGeom prst="rect">
            <a:avLst/>
          </a:prstGeom>
          <a:noFill/>
          <a:ln>
            <a:noFill/>
          </a:ln>
          <a:effectLst>
            <a:outerShdw blurRad="76200" kx="-1200000" rotWithShape="0" algn="bl" sy="23000">
              <a:srgbClr val="000000">
                <a:alpha val="20000"/>
              </a:srgbClr>
            </a:outerShdw>
          </a:effectLst>
        </p:spPr>
      </p:pic>
      <p:sp>
        <p:nvSpPr>
          <p:cNvPr id="530" name="Google Shape;530;p12"/>
          <p:cNvSpPr/>
          <p:nvPr/>
        </p:nvSpPr>
        <p:spPr>
          <a:xfrm>
            <a:off x="0" y="45529"/>
            <a:ext cx="12192000" cy="1554819"/>
          </a:xfrm>
          <a:custGeom>
            <a:rect b="b" l="l" r="r" t="t"/>
            <a:pathLst>
              <a:path extrusionOk="0" h="1930196" w="12192000">
                <a:moveTo>
                  <a:pt x="0" y="0"/>
                </a:moveTo>
                <a:lnTo>
                  <a:pt x="12192000" y="0"/>
                </a:lnTo>
                <a:lnTo>
                  <a:pt x="12192000" y="1107671"/>
                </a:lnTo>
                <a:lnTo>
                  <a:pt x="11972993" y="1102862"/>
                </a:lnTo>
                <a:cubicBezTo>
                  <a:pt x="10517545" y="1079147"/>
                  <a:pt x="8972478" y="1103204"/>
                  <a:pt x="7373079" y="1180612"/>
                </a:cubicBezTo>
                <a:cubicBezTo>
                  <a:pt x="4707414" y="1309627"/>
                  <a:pt x="2206277" y="1571573"/>
                  <a:pt x="29778" y="1924958"/>
                </a:cubicBezTo>
                <a:lnTo>
                  <a:pt x="0" y="1930196"/>
                </a:lnTo>
                <a:close/>
              </a:path>
            </a:pathLst>
          </a:cu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31" name="Google Shape;531;p12"/>
          <p:cNvSpPr/>
          <p:nvPr/>
        </p:nvSpPr>
        <p:spPr>
          <a:xfrm>
            <a:off x="0" y="-10090"/>
            <a:ext cx="12192000" cy="1651193"/>
          </a:xfrm>
          <a:custGeom>
            <a:rect b="b" l="l" r="r" t="t"/>
            <a:pathLst>
              <a:path extrusionOk="0" h="1930196" w="12192000">
                <a:moveTo>
                  <a:pt x="0" y="0"/>
                </a:moveTo>
                <a:lnTo>
                  <a:pt x="12192000" y="0"/>
                </a:lnTo>
                <a:lnTo>
                  <a:pt x="12192000" y="1107671"/>
                </a:lnTo>
                <a:lnTo>
                  <a:pt x="11972993" y="1102862"/>
                </a:lnTo>
                <a:cubicBezTo>
                  <a:pt x="10517545" y="1079147"/>
                  <a:pt x="8972478" y="1103204"/>
                  <a:pt x="7373079" y="1180612"/>
                </a:cubicBezTo>
                <a:cubicBezTo>
                  <a:pt x="4707414" y="1309627"/>
                  <a:pt x="2206277" y="1571573"/>
                  <a:pt x="29778" y="1924958"/>
                </a:cubicBezTo>
                <a:lnTo>
                  <a:pt x="0" y="1930196"/>
                </a:lnTo>
                <a:close/>
              </a:path>
            </a:pathLst>
          </a:custGeom>
          <a:gradFill>
            <a:gsLst>
              <a:gs pos="0">
                <a:srgbClr val="3E9ED3"/>
              </a:gs>
              <a:gs pos="100000">
                <a:srgbClr val="004097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532" name="Google Shape;53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06102" y="225457"/>
            <a:ext cx="1246583" cy="702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3" name="Google Shape;533;p12"/>
          <p:cNvCxnSpPr/>
          <p:nvPr/>
        </p:nvCxnSpPr>
        <p:spPr>
          <a:xfrm flipH="1" rot="-8100000">
            <a:off x="1417030" y="315668"/>
            <a:ext cx="1248229" cy="1248229"/>
          </a:xfrm>
          <a:prstGeom prst="straightConnector1">
            <a:avLst/>
          </a:prstGeom>
          <a:noFill/>
          <a:ln cap="flat" cmpd="sng" w="9525">
            <a:solidFill>
              <a:srgbClr val="E9A83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34" name="Google Shape;534;p12"/>
          <p:cNvGrpSpPr/>
          <p:nvPr/>
        </p:nvGrpSpPr>
        <p:grpSpPr>
          <a:xfrm>
            <a:off x="439388" y="495247"/>
            <a:ext cx="618598" cy="767544"/>
            <a:chOff x="1645479" y="2559879"/>
            <a:chExt cx="1414390" cy="1754946"/>
          </a:xfrm>
        </p:grpSpPr>
        <p:grpSp>
          <p:nvGrpSpPr>
            <p:cNvPr id="535" name="Google Shape;535;p12"/>
            <p:cNvGrpSpPr/>
            <p:nvPr/>
          </p:nvGrpSpPr>
          <p:grpSpPr>
            <a:xfrm>
              <a:off x="1828800" y="3267075"/>
              <a:ext cx="1047750" cy="1047750"/>
              <a:chOff x="1828800" y="3267075"/>
              <a:chExt cx="1047750" cy="1047750"/>
            </a:xfrm>
          </p:grpSpPr>
          <p:sp>
            <p:nvSpPr>
              <p:cNvPr id="536" name="Google Shape;536;p12"/>
              <p:cNvSpPr/>
              <p:nvPr/>
            </p:nvSpPr>
            <p:spPr>
              <a:xfrm>
                <a:off x="1828800" y="3267075"/>
                <a:ext cx="1047750" cy="1047750"/>
              </a:xfrm>
              <a:prstGeom prst="ellipse">
                <a:avLst/>
              </a:prstGeom>
              <a:noFill/>
              <a:ln cap="flat" cmpd="sng" w="57150">
                <a:solidFill>
                  <a:srgbClr val="0040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37" name="Google Shape;537;p12"/>
              <p:cNvSpPr/>
              <p:nvPr/>
            </p:nvSpPr>
            <p:spPr>
              <a:xfrm>
                <a:off x="1914525" y="3352800"/>
                <a:ext cx="876300" cy="876300"/>
              </a:xfrm>
              <a:prstGeom prst="ellipse">
                <a:avLst/>
              </a:prstGeom>
              <a:noFill/>
              <a:ln cap="flat" cmpd="sng" w="38100">
                <a:solidFill>
                  <a:srgbClr val="83C4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38" name="Google Shape;538;p12"/>
              <p:cNvSpPr/>
              <p:nvPr/>
            </p:nvSpPr>
            <p:spPr>
              <a:xfrm>
                <a:off x="1990725" y="3429000"/>
                <a:ext cx="723900" cy="723900"/>
              </a:xfrm>
              <a:prstGeom prst="ellipse">
                <a:avLst/>
              </a:prstGeom>
              <a:noFill/>
              <a:ln cap="flat" cmpd="sng" w="19050">
                <a:solidFill>
                  <a:srgbClr val="0040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539" name="Google Shape;539;p12"/>
            <p:cNvGrpSpPr/>
            <p:nvPr/>
          </p:nvGrpSpPr>
          <p:grpSpPr>
            <a:xfrm>
              <a:off x="1645479" y="2559879"/>
              <a:ext cx="1414390" cy="1414390"/>
              <a:chOff x="1426039" y="1927689"/>
              <a:chExt cx="3002621" cy="3002621"/>
            </a:xfrm>
          </p:grpSpPr>
          <p:sp>
            <p:nvSpPr>
              <p:cNvPr id="540" name="Google Shape;540;p12"/>
              <p:cNvSpPr/>
              <p:nvPr/>
            </p:nvSpPr>
            <p:spPr>
              <a:xfrm rot="-2700000">
                <a:off x="1865763" y="2367413"/>
                <a:ext cx="2123174" cy="2123174"/>
              </a:xfrm>
              <a:prstGeom prst="teardrop">
                <a:avLst>
                  <a:gd fmla="val 100000" name="adj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41" name="Google Shape;541;p12"/>
              <p:cNvSpPr/>
              <p:nvPr/>
            </p:nvSpPr>
            <p:spPr>
              <a:xfrm rot="-2700000">
                <a:off x="1983319" y="2484969"/>
                <a:ext cx="1888066" cy="1888066"/>
              </a:xfrm>
              <a:prstGeom prst="teardrop">
                <a:avLst>
                  <a:gd fmla="val 100000" name="adj"/>
                </a:avLst>
              </a:prstGeom>
              <a:solidFill>
                <a:srgbClr val="004097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542" name="Google Shape;542;p12"/>
          <p:cNvSpPr/>
          <p:nvPr/>
        </p:nvSpPr>
        <p:spPr>
          <a:xfrm>
            <a:off x="490632" y="563814"/>
            <a:ext cx="47459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ko-KR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2"/>
          <p:cNvSpPr txBox="1"/>
          <p:nvPr>
            <p:ph idx="12" type="sldNum"/>
          </p:nvPr>
        </p:nvSpPr>
        <p:spPr>
          <a:xfrm>
            <a:off x="8839120" y="636397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ko-KR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544" name="Google Shape;544;p12"/>
          <p:cNvSpPr txBox="1"/>
          <p:nvPr/>
        </p:nvSpPr>
        <p:spPr>
          <a:xfrm>
            <a:off x="5934310" y="3711278"/>
            <a:ext cx="99229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1996.03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45" name="Google Shape;545;p12"/>
          <p:cNvSpPr txBox="1"/>
          <p:nvPr/>
        </p:nvSpPr>
        <p:spPr>
          <a:xfrm>
            <a:off x="1267061" y="3146160"/>
            <a:ext cx="8108829" cy="2785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ko-K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◆ 이제 안구건조증 치료됩니다.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ko-K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◆ 안압이 감소됩니다.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ko-K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◆ 세계 10대 SCI 저널 영국안과학저널(BJO) 임상 결과</a:t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ko-K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논문 게재 [NURIEYE-5800]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ko-K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- 2013.11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2"/>
          <p:cNvSpPr/>
          <p:nvPr/>
        </p:nvSpPr>
        <p:spPr>
          <a:xfrm>
            <a:off x="1069663" y="225457"/>
            <a:ext cx="7035650" cy="735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ko-KR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안구건조증 치료 의료기기 누리아이</a:t>
            </a:r>
            <a:endParaRPr b="1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"/>
          <p:cNvSpPr txBox="1"/>
          <p:nvPr/>
        </p:nvSpPr>
        <p:spPr>
          <a:xfrm>
            <a:off x="3660074" y="1899981"/>
            <a:ext cx="487184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ko-KR" sz="4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안구건조증, 안압</a:t>
            </a:r>
            <a:endParaRPr b="0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2"/>
          <p:cNvSpPr txBox="1"/>
          <p:nvPr/>
        </p:nvSpPr>
        <p:spPr>
          <a:xfrm>
            <a:off x="8291772" y="5961377"/>
            <a:ext cx="3900228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ko-K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[British Journal of Ophthalmology]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554" name="Google Shape;554;p13"/>
          <p:cNvCxnSpPr/>
          <p:nvPr/>
        </p:nvCxnSpPr>
        <p:spPr>
          <a:xfrm flipH="1">
            <a:off x="6091051" y="0"/>
            <a:ext cx="1" cy="1659467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5" name="Google Shape;555;p13"/>
          <p:cNvSpPr txBox="1"/>
          <p:nvPr/>
        </p:nvSpPr>
        <p:spPr>
          <a:xfrm>
            <a:off x="1774069" y="2873956"/>
            <a:ext cx="8633962" cy="2769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ko-KR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몸의 피로는 </a:t>
            </a:r>
            <a:r>
              <a:rPr b="0" i="0" lang="ko-KR" sz="5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눈</a:t>
            </a:r>
            <a:r>
              <a:rPr b="0" i="0" lang="ko-KR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에서 옵니다.</a:t>
            </a:r>
            <a:endParaRPr b="0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3"/>
          <p:cNvSpPr txBox="1"/>
          <p:nvPr/>
        </p:nvSpPr>
        <p:spPr>
          <a:xfrm>
            <a:off x="5829711" y="5107753"/>
            <a:ext cx="18473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3"/>
          <p:cNvSpPr txBox="1"/>
          <p:nvPr/>
        </p:nvSpPr>
        <p:spPr>
          <a:xfrm>
            <a:off x="2305398" y="4094777"/>
            <a:ext cx="7571303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ko-KR" sz="4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눈</a:t>
            </a:r>
            <a:r>
              <a:rPr b="0" i="0" lang="ko-KR" sz="4800" u="none" cap="none" strike="noStrik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이 편하면 </a:t>
            </a:r>
            <a:r>
              <a:rPr b="0" i="0" lang="ko-K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마음</a:t>
            </a:r>
            <a:r>
              <a:rPr b="0" i="0" lang="ko-KR" sz="4800" u="none" cap="none" strike="noStrik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도 편하고</a:t>
            </a:r>
            <a:endParaRPr b="0" i="0" sz="4800" u="none" cap="none" strike="noStrike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ko-K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머리</a:t>
            </a:r>
            <a:r>
              <a:rPr b="0" i="0" lang="ko-KR" sz="4800" u="none" cap="none" strike="noStrik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도 맑아집니다.</a:t>
            </a:r>
            <a:endParaRPr b="0" i="0" sz="6000" u="none" cap="none" strike="noStrike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3"/>
          <p:cNvSpPr txBox="1"/>
          <p:nvPr/>
        </p:nvSpPr>
        <p:spPr>
          <a:xfrm>
            <a:off x="3111995" y="1659467"/>
            <a:ext cx="665310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ko-K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몸이 천냥이면 눈은 구백냥!!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3"/>
          <p:cNvSpPr/>
          <p:nvPr/>
        </p:nvSpPr>
        <p:spPr>
          <a:xfrm>
            <a:off x="2946550" y="5977424"/>
            <a:ext cx="7035650" cy="735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ko-K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안구건조증 치료 의료기기 누리아이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565" name="Google Shape;565;p14"/>
          <p:cNvCxnSpPr/>
          <p:nvPr/>
        </p:nvCxnSpPr>
        <p:spPr>
          <a:xfrm flipH="1">
            <a:off x="6091051" y="0"/>
            <a:ext cx="1" cy="1659467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6" name="Google Shape;566;p14"/>
          <p:cNvSpPr txBox="1"/>
          <p:nvPr/>
        </p:nvSpPr>
        <p:spPr>
          <a:xfrm>
            <a:off x="3382634" y="3331874"/>
            <a:ext cx="5263613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ko-KR" sz="5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누리아이</a:t>
            </a:r>
            <a:r>
              <a:rPr b="0" i="0" lang="ko-KR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로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ko-KR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눈을 건강하게 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14"/>
          <p:cNvSpPr txBox="1"/>
          <p:nvPr/>
        </p:nvSpPr>
        <p:spPr>
          <a:xfrm>
            <a:off x="5829711" y="5107753"/>
            <a:ext cx="18473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14"/>
          <p:cNvSpPr txBox="1"/>
          <p:nvPr/>
        </p:nvSpPr>
        <p:spPr>
          <a:xfrm>
            <a:off x="3985347" y="5707917"/>
            <a:ext cx="4211409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ko-KR" sz="4800" u="none" cap="none" strike="noStrik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감 사 합 니 다.</a:t>
            </a:r>
            <a:endParaRPr b="0" i="0" sz="6000" u="none" cap="none" strike="noStrike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14"/>
          <p:cNvSpPr txBox="1"/>
          <p:nvPr/>
        </p:nvSpPr>
        <p:spPr>
          <a:xfrm>
            <a:off x="2810070" y="1659467"/>
            <a:ext cx="74036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ko-K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안구 건조증 이제 치료 됩니다 !!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5"/>
          <p:cNvSpPr/>
          <p:nvPr/>
        </p:nvSpPr>
        <p:spPr>
          <a:xfrm>
            <a:off x="297531" y="1172910"/>
            <a:ext cx="11596937" cy="536596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75" name="Google Shape;575;p15"/>
          <p:cNvSpPr/>
          <p:nvPr/>
        </p:nvSpPr>
        <p:spPr>
          <a:xfrm>
            <a:off x="7087382" y="2858313"/>
            <a:ext cx="4761718" cy="243600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76" name="Google Shape;576;p15"/>
          <p:cNvSpPr/>
          <p:nvPr/>
        </p:nvSpPr>
        <p:spPr>
          <a:xfrm>
            <a:off x="849745" y="849745"/>
            <a:ext cx="4387273" cy="284522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77" name="Google Shape;577;p15"/>
          <p:cNvSpPr txBox="1"/>
          <p:nvPr/>
        </p:nvSpPr>
        <p:spPr>
          <a:xfrm>
            <a:off x="4453912" y="282653"/>
            <a:ext cx="28135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ko-KR" sz="3600" u="none" cap="none" strike="noStrike">
                <a:solidFill>
                  <a:srgbClr val="004097"/>
                </a:solidFill>
                <a:latin typeface="Malgun Gothic"/>
                <a:ea typeface="Malgun Gothic"/>
                <a:cs typeface="Malgun Gothic"/>
                <a:sym typeface="Malgun Gothic"/>
              </a:rPr>
              <a:t>문의 및 안내</a:t>
            </a:r>
            <a:endParaRPr b="0" i="0" sz="3600" u="none" cap="none" strike="noStrike">
              <a:solidFill>
                <a:srgbClr val="004097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78" name="Google Shape;578;p15"/>
          <p:cNvSpPr/>
          <p:nvPr/>
        </p:nvSpPr>
        <p:spPr>
          <a:xfrm>
            <a:off x="813667" y="1262103"/>
            <a:ext cx="10094029" cy="5720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3825" lvl="0" marL="1238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None/>
            </a:pPr>
            <a:r>
              <a:rPr b="1" i="0" lang="ko-K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▶ 회사명 : 서동메디칼 (Seodong Medical Co.)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825" lvl="0" marL="1238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i="0" lang="ko-K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▶ 대   표 : 김 창 온</a:t>
            </a:r>
            <a:endParaRPr b="1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825" lvl="0" marL="1238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i="0" lang="ko-K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▶ 주   소 : 부산광역시 부산진구 거제대로 36번가길 34 (양정동)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825" lvl="0" marL="1238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ko-K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▶ 회사 연락처 : </a:t>
            </a:r>
            <a:r>
              <a:rPr b="1" i="0" lang="ko-K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TEL. 1670-1919 </a:t>
            </a:r>
            <a:r>
              <a:rPr b="1" i="0" lang="ko-K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 FAX : 051-863-2781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825" lvl="0" marL="1238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825" lvl="0" marL="1238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ko-K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▶ 이메일 : </a:t>
            </a:r>
            <a:r>
              <a:rPr b="1" i="0" lang="ko-KR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nurieye@hanmail.net</a:t>
            </a:r>
            <a:endParaRPr b="1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825" lvl="0" marL="1238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ko-K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▶ 공식 홈페이지 : </a:t>
            </a:r>
            <a:r>
              <a:rPr b="1" i="0" lang="ko-K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검색창에 “누리아이”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825" lvl="0" marL="1238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ko-K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▶ 공식 쇼핑몰 : </a:t>
            </a:r>
            <a:r>
              <a:rPr b="1" i="0" lang="ko-K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검색창에 “누리아이”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825" lvl="0" marL="1238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5"/>
          <p:cNvSpPr/>
          <p:nvPr/>
        </p:nvSpPr>
        <p:spPr>
          <a:xfrm rot="-2700000">
            <a:off x="-286047" y="-85103"/>
            <a:ext cx="871267" cy="448574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3E9ED3"/>
              </a:gs>
              <a:gs pos="100000">
                <a:srgbClr val="004097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80" name="Google Shape;580;p15"/>
          <p:cNvSpPr/>
          <p:nvPr/>
        </p:nvSpPr>
        <p:spPr>
          <a:xfrm rot="8100000">
            <a:off x="11611705" y="6487770"/>
            <a:ext cx="871267" cy="448574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3E9ED3"/>
              </a:gs>
              <a:gs pos="100000">
                <a:srgbClr val="004097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0" y="45529"/>
            <a:ext cx="12192000" cy="1930196"/>
          </a:xfrm>
          <a:custGeom>
            <a:rect b="b" l="l" r="r" t="t"/>
            <a:pathLst>
              <a:path extrusionOk="0" h="1930196" w="12192000">
                <a:moveTo>
                  <a:pt x="0" y="0"/>
                </a:moveTo>
                <a:lnTo>
                  <a:pt x="12192000" y="0"/>
                </a:lnTo>
                <a:lnTo>
                  <a:pt x="12192000" y="1107671"/>
                </a:lnTo>
                <a:lnTo>
                  <a:pt x="11972993" y="1102862"/>
                </a:lnTo>
                <a:cubicBezTo>
                  <a:pt x="10517545" y="1079147"/>
                  <a:pt x="8972478" y="1103204"/>
                  <a:pt x="7373079" y="1180612"/>
                </a:cubicBezTo>
                <a:cubicBezTo>
                  <a:pt x="4707414" y="1309627"/>
                  <a:pt x="2206277" y="1571573"/>
                  <a:pt x="29778" y="1924958"/>
                </a:cubicBezTo>
                <a:lnTo>
                  <a:pt x="0" y="1930196"/>
                </a:lnTo>
                <a:close/>
              </a:path>
            </a:pathLst>
          </a:cu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0" y="1"/>
            <a:ext cx="12192000" cy="1930196"/>
          </a:xfrm>
          <a:custGeom>
            <a:rect b="b" l="l" r="r" t="t"/>
            <a:pathLst>
              <a:path extrusionOk="0" h="1930196" w="12192000">
                <a:moveTo>
                  <a:pt x="0" y="0"/>
                </a:moveTo>
                <a:lnTo>
                  <a:pt x="12192000" y="0"/>
                </a:lnTo>
                <a:lnTo>
                  <a:pt x="12192000" y="1107671"/>
                </a:lnTo>
                <a:lnTo>
                  <a:pt x="11972993" y="1102862"/>
                </a:lnTo>
                <a:cubicBezTo>
                  <a:pt x="10517545" y="1079147"/>
                  <a:pt x="8972478" y="1103204"/>
                  <a:pt x="7373079" y="1180612"/>
                </a:cubicBezTo>
                <a:cubicBezTo>
                  <a:pt x="4707414" y="1309627"/>
                  <a:pt x="2206277" y="1571573"/>
                  <a:pt x="29778" y="1924958"/>
                </a:cubicBezTo>
                <a:lnTo>
                  <a:pt x="0" y="1930196"/>
                </a:lnTo>
                <a:close/>
              </a:path>
            </a:pathLst>
          </a:custGeom>
          <a:gradFill>
            <a:gsLst>
              <a:gs pos="0">
                <a:srgbClr val="3E9ED3"/>
              </a:gs>
              <a:gs pos="100000">
                <a:srgbClr val="004097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06102" y="225457"/>
            <a:ext cx="1246583" cy="702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1052669" y="202105"/>
            <a:ext cx="3039179" cy="127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ko-KR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회사소개</a:t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Company introduction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2"/>
          <p:cNvCxnSpPr/>
          <p:nvPr/>
        </p:nvCxnSpPr>
        <p:spPr>
          <a:xfrm flipH="1" rot="-8100000">
            <a:off x="1417030" y="315668"/>
            <a:ext cx="1248229" cy="1248229"/>
          </a:xfrm>
          <a:prstGeom prst="straightConnector1">
            <a:avLst/>
          </a:prstGeom>
          <a:noFill/>
          <a:ln cap="flat" cmpd="sng" w="9525">
            <a:solidFill>
              <a:srgbClr val="E9A83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06" name="Google Shape;106;p2"/>
          <p:cNvGrpSpPr/>
          <p:nvPr/>
        </p:nvGrpSpPr>
        <p:grpSpPr>
          <a:xfrm>
            <a:off x="439388" y="495247"/>
            <a:ext cx="618598" cy="767544"/>
            <a:chOff x="1645479" y="2559879"/>
            <a:chExt cx="1414390" cy="1754946"/>
          </a:xfrm>
        </p:grpSpPr>
        <p:grpSp>
          <p:nvGrpSpPr>
            <p:cNvPr id="107" name="Google Shape;107;p2"/>
            <p:cNvGrpSpPr/>
            <p:nvPr/>
          </p:nvGrpSpPr>
          <p:grpSpPr>
            <a:xfrm>
              <a:off x="1828800" y="3267075"/>
              <a:ext cx="1047750" cy="1047750"/>
              <a:chOff x="1828800" y="3267075"/>
              <a:chExt cx="1047750" cy="1047750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1828800" y="3267075"/>
                <a:ext cx="1047750" cy="1047750"/>
              </a:xfrm>
              <a:prstGeom prst="ellipse">
                <a:avLst/>
              </a:prstGeom>
              <a:noFill/>
              <a:ln cap="flat" cmpd="sng" w="57150">
                <a:solidFill>
                  <a:srgbClr val="0040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914525" y="3352800"/>
                <a:ext cx="876300" cy="876300"/>
              </a:xfrm>
              <a:prstGeom prst="ellipse">
                <a:avLst/>
              </a:prstGeom>
              <a:noFill/>
              <a:ln cap="flat" cmpd="sng" w="38100">
                <a:solidFill>
                  <a:srgbClr val="83C4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90725" y="3429000"/>
                <a:ext cx="723900" cy="723900"/>
              </a:xfrm>
              <a:prstGeom prst="ellipse">
                <a:avLst/>
              </a:prstGeom>
              <a:noFill/>
              <a:ln cap="flat" cmpd="sng" w="19050">
                <a:solidFill>
                  <a:srgbClr val="0040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111" name="Google Shape;111;p2"/>
            <p:cNvGrpSpPr/>
            <p:nvPr/>
          </p:nvGrpSpPr>
          <p:grpSpPr>
            <a:xfrm>
              <a:off x="1645479" y="2559879"/>
              <a:ext cx="1414390" cy="1414390"/>
              <a:chOff x="1426039" y="1927689"/>
              <a:chExt cx="3002621" cy="3002621"/>
            </a:xfrm>
          </p:grpSpPr>
          <p:sp>
            <p:nvSpPr>
              <p:cNvPr id="112" name="Google Shape;112;p2"/>
              <p:cNvSpPr/>
              <p:nvPr/>
            </p:nvSpPr>
            <p:spPr>
              <a:xfrm rot="-2700000">
                <a:off x="1865763" y="2367413"/>
                <a:ext cx="2123174" cy="2123174"/>
              </a:xfrm>
              <a:prstGeom prst="teardrop">
                <a:avLst>
                  <a:gd fmla="val 100000" name="adj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2700000">
                <a:off x="1983319" y="2484969"/>
                <a:ext cx="1888066" cy="1888066"/>
              </a:xfrm>
              <a:prstGeom prst="teardrop">
                <a:avLst>
                  <a:gd fmla="val 100000" name="adj"/>
                </a:avLst>
              </a:prstGeom>
              <a:solidFill>
                <a:srgbClr val="004097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114" name="Google Shape;114;p2"/>
          <p:cNvSpPr/>
          <p:nvPr/>
        </p:nvSpPr>
        <p:spPr>
          <a:xfrm>
            <a:off x="490632" y="563814"/>
            <a:ext cx="47459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ko-KR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ko-KR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1052669" y="1822418"/>
            <a:ext cx="11513400" cy="50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3825" lvl="0" marL="1238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ko-K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▶ 회사명 : 서동메디칼 (Seodong Medical Co.)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825" lvl="0" marL="1238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ko-K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▶ 대   표 : 김 창 온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825" lvl="0" marL="1238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ko-K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▶ 주   소 : 부산광역시 부산진구 거제대로 36번 가길 34 (양정동)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825" lvl="0" marL="1238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ko-K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▶ 공식 홈페이지 : 검색창에 “누리아이”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825" lvl="0" marL="1238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ko-K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▶ 공식 쇼핑몰 : 검색창에 “누리아이”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825" lvl="0" marL="1238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825" lvl="0" marL="1238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ko-K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▶ 1996년 3월 설립된 서동메디칼은 오랜 역사와 함께</a:t>
            </a:r>
            <a:r>
              <a:rPr b="1" i="0" lang="ko-KR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ko-K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믿음과 신뢰의 기업으로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825" lvl="0" marL="1238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ko-K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국내 뿐만 아니라 해외에서도 사랑 받고 있는 </a:t>
            </a:r>
            <a:r>
              <a:rPr b="1" i="0" lang="ko-KR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안구건조증 치료 의료기기 </a:t>
            </a:r>
            <a:endParaRPr b="1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825" lvl="0" marL="1238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ko-K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전문기업입니다.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604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3"/>
          <p:cNvCxnSpPr>
            <a:stCxn id="123" idx="4"/>
            <a:endCxn id="124" idx="4"/>
          </p:cNvCxnSpPr>
          <p:nvPr/>
        </p:nvCxnSpPr>
        <p:spPr>
          <a:xfrm>
            <a:off x="2784313" y="2477426"/>
            <a:ext cx="0" cy="3430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" name="Google Shape;125;p3"/>
          <p:cNvSpPr/>
          <p:nvPr/>
        </p:nvSpPr>
        <p:spPr>
          <a:xfrm>
            <a:off x="0" y="45529"/>
            <a:ext cx="12192000" cy="1554819"/>
          </a:xfrm>
          <a:custGeom>
            <a:rect b="b" l="l" r="r" t="t"/>
            <a:pathLst>
              <a:path extrusionOk="0" h="1930196" w="12192000">
                <a:moveTo>
                  <a:pt x="0" y="0"/>
                </a:moveTo>
                <a:lnTo>
                  <a:pt x="12192000" y="0"/>
                </a:lnTo>
                <a:lnTo>
                  <a:pt x="12192000" y="1107671"/>
                </a:lnTo>
                <a:lnTo>
                  <a:pt x="11972993" y="1102862"/>
                </a:lnTo>
                <a:cubicBezTo>
                  <a:pt x="10517545" y="1079147"/>
                  <a:pt x="8972478" y="1103204"/>
                  <a:pt x="7373079" y="1180612"/>
                </a:cubicBezTo>
                <a:cubicBezTo>
                  <a:pt x="4707414" y="1309627"/>
                  <a:pt x="2206277" y="1571573"/>
                  <a:pt x="29778" y="1924958"/>
                </a:cubicBezTo>
                <a:lnTo>
                  <a:pt x="0" y="1930196"/>
                </a:lnTo>
                <a:close/>
              </a:path>
            </a:pathLst>
          </a:cu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0" y="1"/>
            <a:ext cx="12192000" cy="1651193"/>
          </a:xfrm>
          <a:custGeom>
            <a:rect b="b" l="l" r="r" t="t"/>
            <a:pathLst>
              <a:path extrusionOk="0" h="1930196" w="12192000">
                <a:moveTo>
                  <a:pt x="0" y="0"/>
                </a:moveTo>
                <a:lnTo>
                  <a:pt x="12192000" y="0"/>
                </a:lnTo>
                <a:lnTo>
                  <a:pt x="12192000" y="1107671"/>
                </a:lnTo>
                <a:lnTo>
                  <a:pt x="11972993" y="1102862"/>
                </a:lnTo>
                <a:cubicBezTo>
                  <a:pt x="10517545" y="1079147"/>
                  <a:pt x="8972478" y="1103204"/>
                  <a:pt x="7373079" y="1180612"/>
                </a:cubicBezTo>
                <a:cubicBezTo>
                  <a:pt x="4707414" y="1309627"/>
                  <a:pt x="2206277" y="1571573"/>
                  <a:pt x="29778" y="1924958"/>
                </a:cubicBezTo>
                <a:lnTo>
                  <a:pt x="0" y="1930196"/>
                </a:lnTo>
                <a:close/>
              </a:path>
            </a:pathLst>
          </a:custGeom>
          <a:gradFill>
            <a:gsLst>
              <a:gs pos="0">
                <a:srgbClr val="3E9ED3"/>
              </a:gs>
              <a:gs pos="100000">
                <a:srgbClr val="004097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06102" y="225457"/>
            <a:ext cx="1246583" cy="702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1052669" y="44388"/>
            <a:ext cx="3039179" cy="1285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ko-KR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회사소개</a:t>
            </a:r>
            <a:r>
              <a:rPr b="1" i="0" lang="ko-KR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Company introduction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3"/>
          <p:cNvCxnSpPr/>
          <p:nvPr/>
        </p:nvCxnSpPr>
        <p:spPr>
          <a:xfrm flipH="1" rot="-8100000">
            <a:off x="1417030" y="315668"/>
            <a:ext cx="1248229" cy="1248229"/>
          </a:xfrm>
          <a:prstGeom prst="straightConnector1">
            <a:avLst/>
          </a:prstGeom>
          <a:noFill/>
          <a:ln cap="flat" cmpd="sng" w="9525">
            <a:solidFill>
              <a:srgbClr val="E9A83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30" name="Google Shape;130;p3"/>
          <p:cNvGrpSpPr/>
          <p:nvPr/>
        </p:nvGrpSpPr>
        <p:grpSpPr>
          <a:xfrm>
            <a:off x="439388" y="495247"/>
            <a:ext cx="618598" cy="767544"/>
            <a:chOff x="1645479" y="2559879"/>
            <a:chExt cx="1414390" cy="1754946"/>
          </a:xfrm>
        </p:grpSpPr>
        <p:grpSp>
          <p:nvGrpSpPr>
            <p:cNvPr id="131" name="Google Shape;131;p3"/>
            <p:cNvGrpSpPr/>
            <p:nvPr/>
          </p:nvGrpSpPr>
          <p:grpSpPr>
            <a:xfrm>
              <a:off x="1828800" y="3267075"/>
              <a:ext cx="1047750" cy="1047750"/>
              <a:chOff x="1828800" y="3267075"/>
              <a:chExt cx="1047750" cy="1047750"/>
            </a:xfrm>
          </p:grpSpPr>
          <p:sp>
            <p:nvSpPr>
              <p:cNvPr id="132" name="Google Shape;132;p3"/>
              <p:cNvSpPr/>
              <p:nvPr/>
            </p:nvSpPr>
            <p:spPr>
              <a:xfrm>
                <a:off x="1828800" y="3267075"/>
                <a:ext cx="1047750" cy="1047750"/>
              </a:xfrm>
              <a:prstGeom prst="ellipse">
                <a:avLst/>
              </a:prstGeom>
              <a:noFill/>
              <a:ln cap="flat" cmpd="sng" w="57150">
                <a:solidFill>
                  <a:srgbClr val="0040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1914525" y="3352800"/>
                <a:ext cx="876300" cy="876300"/>
              </a:xfrm>
              <a:prstGeom prst="ellipse">
                <a:avLst/>
              </a:prstGeom>
              <a:noFill/>
              <a:ln cap="flat" cmpd="sng" w="38100">
                <a:solidFill>
                  <a:srgbClr val="83C4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1990725" y="3429000"/>
                <a:ext cx="723900" cy="723900"/>
              </a:xfrm>
              <a:prstGeom prst="ellipse">
                <a:avLst/>
              </a:prstGeom>
              <a:noFill/>
              <a:ln cap="flat" cmpd="sng" w="19050">
                <a:solidFill>
                  <a:srgbClr val="0040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135" name="Google Shape;135;p3"/>
            <p:cNvGrpSpPr/>
            <p:nvPr/>
          </p:nvGrpSpPr>
          <p:grpSpPr>
            <a:xfrm>
              <a:off x="1645479" y="2559879"/>
              <a:ext cx="1414390" cy="1414390"/>
              <a:chOff x="1426039" y="1927689"/>
              <a:chExt cx="3002621" cy="3002621"/>
            </a:xfrm>
          </p:grpSpPr>
          <p:sp>
            <p:nvSpPr>
              <p:cNvPr id="136" name="Google Shape;136;p3"/>
              <p:cNvSpPr/>
              <p:nvPr/>
            </p:nvSpPr>
            <p:spPr>
              <a:xfrm rot="-2700000">
                <a:off x="1865763" y="2367413"/>
                <a:ext cx="2123174" cy="2123174"/>
              </a:xfrm>
              <a:prstGeom prst="teardrop">
                <a:avLst>
                  <a:gd fmla="val 100000" name="adj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 rot="-2700000">
                <a:off x="1983319" y="2484969"/>
                <a:ext cx="1888066" cy="1888066"/>
              </a:xfrm>
              <a:prstGeom prst="teardrop">
                <a:avLst>
                  <a:gd fmla="val 100000" name="adj"/>
                </a:avLst>
              </a:prstGeom>
              <a:solidFill>
                <a:srgbClr val="004097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138" name="Google Shape;138;p3"/>
          <p:cNvSpPr/>
          <p:nvPr/>
        </p:nvSpPr>
        <p:spPr>
          <a:xfrm>
            <a:off x="490632" y="563814"/>
            <a:ext cx="47459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ko-KR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 txBox="1"/>
          <p:nvPr>
            <p:ph idx="12" type="sldNum"/>
          </p:nvPr>
        </p:nvSpPr>
        <p:spPr>
          <a:xfrm>
            <a:off x="8781970" y="63925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ko-KR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155371" y="2254743"/>
            <a:ext cx="2351215" cy="2908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1497777" y="2267933"/>
            <a:ext cx="99229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1996.03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155371" y="2601279"/>
            <a:ext cx="2351215" cy="298998"/>
          </a:xfrm>
          <a:prstGeom prst="rect">
            <a:avLst/>
          </a:pr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rgbClr val="0040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1497777" y="2595056"/>
            <a:ext cx="99229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2008.04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55371" y="2955961"/>
            <a:ext cx="2351215" cy="291301"/>
          </a:xfrm>
          <a:prstGeom prst="rect">
            <a:avLst/>
          </a:pr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1497777" y="2952659"/>
            <a:ext cx="99229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2008.04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155371" y="3302946"/>
            <a:ext cx="2351215" cy="276786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1497777" y="3295022"/>
            <a:ext cx="99229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2009.02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55371" y="3635416"/>
            <a:ext cx="2351215" cy="26946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1497777" y="3637385"/>
            <a:ext cx="99229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2009.08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155371" y="3960563"/>
            <a:ext cx="2351215" cy="294415"/>
          </a:xfrm>
          <a:prstGeom prst="rect">
            <a:avLst/>
          </a:pr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1497777" y="3979748"/>
            <a:ext cx="99229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2009.12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52" name="Google Shape;152;p3"/>
          <p:cNvGrpSpPr/>
          <p:nvPr/>
        </p:nvGrpSpPr>
        <p:grpSpPr>
          <a:xfrm>
            <a:off x="2633397" y="2249724"/>
            <a:ext cx="301215" cy="301215"/>
            <a:chOff x="2322560" y="2810136"/>
            <a:chExt cx="301215" cy="301215"/>
          </a:xfrm>
        </p:grpSpPr>
        <p:sp>
          <p:nvSpPr>
            <p:cNvPr id="153" name="Google Shape;153;p3"/>
            <p:cNvSpPr/>
            <p:nvPr/>
          </p:nvSpPr>
          <p:spPr>
            <a:xfrm>
              <a:off x="2322560" y="2810136"/>
              <a:ext cx="301215" cy="301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397276" y="2885438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54" name="Google Shape;154;p3"/>
          <p:cNvSpPr txBox="1"/>
          <p:nvPr/>
        </p:nvSpPr>
        <p:spPr>
          <a:xfrm>
            <a:off x="2996109" y="2234968"/>
            <a:ext cx="1495371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서동메디칼 설립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2986195" y="2580495"/>
            <a:ext cx="2246958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ISO 13485:2003 의료기기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2974428" y="2926022"/>
            <a:ext cx="2725927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FDA 의료기기 1,2등급 등록(미국)</a:t>
            </a:r>
            <a:endParaRPr b="1" i="0" sz="13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2974429" y="3617076"/>
            <a:ext cx="2529653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CE1023(의료기기) 인증 획득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2974156" y="3962603"/>
            <a:ext cx="2169631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수출유망중소기업 지정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"/>
          <p:cNvSpPr txBox="1"/>
          <p:nvPr/>
        </p:nvSpPr>
        <p:spPr>
          <a:xfrm>
            <a:off x="2974156" y="4308130"/>
            <a:ext cx="2670991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기술혁신형 중소기업(INNO-BIZ)</a:t>
            </a:r>
            <a:endParaRPr b="1" i="0" sz="13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155371" y="4310662"/>
            <a:ext cx="2351215" cy="294415"/>
          </a:xfrm>
          <a:prstGeom prst="rect">
            <a:avLst/>
          </a:pr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1497777" y="4322111"/>
            <a:ext cx="99229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2011.02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155371" y="4660761"/>
            <a:ext cx="2351215" cy="26946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1497777" y="4664474"/>
            <a:ext cx="99229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2011.05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155371" y="4985908"/>
            <a:ext cx="2351215" cy="294415"/>
          </a:xfrm>
          <a:prstGeom prst="rect">
            <a:avLst/>
          </a:pr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1497777" y="5006837"/>
            <a:ext cx="99229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2011.06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155371" y="5336008"/>
            <a:ext cx="2351215" cy="294415"/>
          </a:xfrm>
          <a:prstGeom prst="rect">
            <a:avLst/>
          </a:pr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"/>
          <p:cNvSpPr txBox="1"/>
          <p:nvPr/>
        </p:nvSpPr>
        <p:spPr>
          <a:xfrm>
            <a:off x="1497777" y="5349198"/>
            <a:ext cx="99229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2011.09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68" name="Google Shape;168;p3"/>
          <p:cNvGrpSpPr/>
          <p:nvPr/>
        </p:nvGrpSpPr>
        <p:grpSpPr>
          <a:xfrm>
            <a:off x="2633397" y="2593079"/>
            <a:ext cx="301215" cy="301215"/>
            <a:chOff x="2322560" y="3167829"/>
            <a:chExt cx="301215" cy="301215"/>
          </a:xfrm>
        </p:grpSpPr>
        <p:sp>
          <p:nvSpPr>
            <p:cNvPr id="169" name="Google Shape;169;p3"/>
            <p:cNvSpPr/>
            <p:nvPr/>
          </p:nvSpPr>
          <p:spPr>
            <a:xfrm>
              <a:off x="2322560" y="3167829"/>
              <a:ext cx="301215" cy="301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397276" y="3243131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71" name="Google Shape;171;p3"/>
          <p:cNvGrpSpPr/>
          <p:nvPr/>
        </p:nvGrpSpPr>
        <p:grpSpPr>
          <a:xfrm>
            <a:off x="2633397" y="2936434"/>
            <a:ext cx="301215" cy="301215"/>
            <a:chOff x="2322560" y="3512235"/>
            <a:chExt cx="301215" cy="301215"/>
          </a:xfrm>
        </p:grpSpPr>
        <p:sp>
          <p:nvSpPr>
            <p:cNvPr id="172" name="Google Shape;172;p3"/>
            <p:cNvSpPr/>
            <p:nvPr/>
          </p:nvSpPr>
          <p:spPr>
            <a:xfrm>
              <a:off x="2322560" y="3512235"/>
              <a:ext cx="301215" cy="301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397276" y="3587537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74" name="Google Shape;174;p3"/>
          <p:cNvGrpSpPr/>
          <p:nvPr/>
        </p:nvGrpSpPr>
        <p:grpSpPr>
          <a:xfrm>
            <a:off x="2633397" y="3279789"/>
            <a:ext cx="301215" cy="301215"/>
            <a:chOff x="2322560" y="3855121"/>
            <a:chExt cx="301215" cy="301215"/>
          </a:xfrm>
        </p:grpSpPr>
        <p:sp>
          <p:nvSpPr>
            <p:cNvPr id="175" name="Google Shape;175;p3"/>
            <p:cNvSpPr/>
            <p:nvPr/>
          </p:nvSpPr>
          <p:spPr>
            <a:xfrm>
              <a:off x="2322560" y="3855121"/>
              <a:ext cx="301215" cy="301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2397276" y="3930423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77" name="Google Shape;177;p3"/>
          <p:cNvGrpSpPr/>
          <p:nvPr/>
        </p:nvGrpSpPr>
        <p:grpSpPr>
          <a:xfrm>
            <a:off x="2633397" y="3623144"/>
            <a:ext cx="301215" cy="301215"/>
            <a:chOff x="2322560" y="4196891"/>
            <a:chExt cx="301215" cy="301215"/>
          </a:xfrm>
        </p:grpSpPr>
        <p:sp>
          <p:nvSpPr>
            <p:cNvPr id="178" name="Google Shape;178;p3"/>
            <p:cNvSpPr/>
            <p:nvPr/>
          </p:nvSpPr>
          <p:spPr>
            <a:xfrm>
              <a:off x="2322560" y="4196891"/>
              <a:ext cx="301215" cy="301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397276" y="4272193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80" name="Google Shape;180;p3"/>
          <p:cNvGrpSpPr/>
          <p:nvPr/>
        </p:nvGrpSpPr>
        <p:grpSpPr>
          <a:xfrm>
            <a:off x="2633397" y="3966499"/>
            <a:ext cx="301215" cy="301215"/>
            <a:chOff x="2322560" y="4514184"/>
            <a:chExt cx="301215" cy="301215"/>
          </a:xfrm>
        </p:grpSpPr>
        <p:sp>
          <p:nvSpPr>
            <p:cNvPr id="181" name="Google Shape;181;p3"/>
            <p:cNvSpPr/>
            <p:nvPr/>
          </p:nvSpPr>
          <p:spPr>
            <a:xfrm>
              <a:off x="2322560" y="4514184"/>
              <a:ext cx="301215" cy="301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397276" y="4589486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83" name="Google Shape;183;p3"/>
          <p:cNvGrpSpPr/>
          <p:nvPr/>
        </p:nvGrpSpPr>
        <p:grpSpPr>
          <a:xfrm>
            <a:off x="2633397" y="4309854"/>
            <a:ext cx="301215" cy="301215"/>
            <a:chOff x="2322560" y="4863648"/>
            <a:chExt cx="301215" cy="301215"/>
          </a:xfrm>
        </p:grpSpPr>
        <p:sp>
          <p:nvSpPr>
            <p:cNvPr id="184" name="Google Shape;184;p3"/>
            <p:cNvSpPr/>
            <p:nvPr/>
          </p:nvSpPr>
          <p:spPr>
            <a:xfrm>
              <a:off x="2322560" y="4863648"/>
              <a:ext cx="301215" cy="301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2397276" y="4938950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2633397" y="4653209"/>
            <a:ext cx="301215" cy="301215"/>
            <a:chOff x="2322560" y="5229818"/>
            <a:chExt cx="301215" cy="301215"/>
          </a:xfrm>
        </p:grpSpPr>
        <p:sp>
          <p:nvSpPr>
            <p:cNvPr id="187" name="Google Shape;187;p3"/>
            <p:cNvSpPr/>
            <p:nvPr/>
          </p:nvSpPr>
          <p:spPr>
            <a:xfrm>
              <a:off x="2322560" y="5229818"/>
              <a:ext cx="301215" cy="301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397276" y="5305120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89" name="Google Shape;189;p3"/>
          <p:cNvSpPr txBox="1"/>
          <p:nvPr/>
        </p:nvSpPr>
        <p:spPr>
          <a:xfrm>
            <a:off x="2974155" y="4653657"/>
            <a:ext cx="2258993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지식경제부장관 상장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"/>
          <p:cNvSpPr txBox="1"/>
          <p:nvPr/>
        </p:nvSpPr>
        <p:spPr>
          <a:xfrm>
            <a:off x="2974155" y="4999184"/>
            <a:ext cx="2843410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일본 의료기기 외국제조업자인정서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2974156" y="5344715"/>
            <a:ext cx="2121558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지식경제부장관 표창장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 txBox="1"/>
          <p:nvPr/>
        </p:nvSpPr>
        <p:spPr>
          <a:xfrm>
            <a:off x="7670076" y="5038197"/>
            <a:ext cx="8611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2011.11</a:t>
            </a:r>
            <a:endParaRPr b="0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5925130" y="2609300"/>
            <a:ext cx="2351215" cy="291301"/>
          </a:xfrm>
          <a:prstGeom prst="rect">
            <a:avLst/>
          </a:pr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 txBox="1"/>
          <p:nvPr/>
        </p:nvSpPr>
        <p:spPr>
          <a:xfrm>
            <a:off x="7267536" y="2589181"/>
            <a:ext cx="907621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2014.01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5925130" y="3288755"/>
            <a:ext cx="2351215" cy="26946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 txBox="1"/>
          <p:nvPr/>
        </p:nvSpPr>
        <p:spPr>
          <a:xfrm>
            <a:off x="7267536" y="3266287"/>
            <a:ext cx="907621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2015.12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7" name="Google Shape;197;p3"/>
          <p:cNvSpPr txBox="1"/>
          <p:nvPr/>
        </p:nvSpPr>
        <p:spPr>
          <a:xfrm>
            <a:off x="8778846" y="2588568"/>
            <a:ext cx="2315057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SCI 저널 BJO 논문 발표, 게재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 txBox="1"/>
          <p:nvPr/>
        </p:nvSpPr>
        <p:spPr>
          <a:xfrm>
            <a:off x="8724743" y="3307779"/>
            <a:ext cx="282481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신의료기술 평가인정 보건복지부 고시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3"/>
          <p:cNvGrpSpPr/>
          <p:nvPr/>
        </p:nvGrpSpPr>
        <p:grpSpPr>
          <a:xfrm>
            <a:off x="155371" y="6013628"/>
            <a:ext cx="5183808" cy="346425"/>
            <a:chOff x="5925130" y="2593079"/>
            <a:chExt cx="5183808" cy="346425"/>
          </a:xfrm>
        </p:grpSpPr>
        <p:sp>
          <p:nvSpPr>
            <p:cNvPr id="200" name="Google Shape;200;p3"/>
            <p:cNvSpPr/>
            <p:nvPr/>
          </p:nvSpPr>
          <p:spPr>
            <a:xfrm>
              <a:off x="5925130" y="2601279"/>
              <a:ext cx="2351215" cy="298998"/>
            </a:xfrm>
            <a:prstGeom prst="rect">
              <a:avLst/>
            </a:prstGeom>
            <a:solidFill>
              <a:srgbClr val="0040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1" sz="2500" u="none" cap="none" strike="noStrike">
                <a:solidFill>
                  <a:srgbClr val="00409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"/>
            <p:cNvSpPr txBox="1"/>
            <p:nvPr/>
          </p:nvSpPr>
          <p:spPr>
            <a:xfrm>
              <a:off x="7267536" y="2616339"/>
              <a:ext cx="907621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1" lang="ko-KR" sz="15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2012.01</a:t>
              </a:r>
              <a:endParaRPr b="1" i="1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2" name="Google Shape;202;p3"/>
            <p:cNvSpPr txBox="1"/>
            <p:nvPr/>
          </p:nvSpPr>
          <p:spPr>
            <a:xfrm>
              <a:off x="8744188" y="2627802"/>
              <a:ext cx="2364750" cy="292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ko-KR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벤처기업 지정 (기술보증기금)</a:t>
              </a:r>
              <a:endParaRPr b="1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3" name="Google Shape;203;p3"/>
            <p:cNvGrpSpPr/>
            <p:nvPr/>
          </p:nvGrpSpPr>
          <p:grpSpPr>
            <a:xfrm>
              <a:off x="8403907" y="2593079"/>
              <a:ext cx="300464" cy="301215"/>
              <a:chOff x="2323311" y="3167829"/>
              <a:chExt cx="300464" cy="301215"/>
            </a:xfrm>
          </p:grpSpPr>
          <p:sp>
            <p:nvSpPr>
              <p:cNvPr id="204" name="Google Shape;204;p3"/>
              <p:cNvSpPr/>
              <p:nvPr/>
            </p:nvSpPr>
            <p:spPr>
              <a:xfrm>
                <a:off x="2323311" y="3167829"/>
                <a:ext cx="300464" cy="30121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2397276" y="3243131"/>
                <a:ext cx="152400" cy="15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206" name="Google Shape;206;p3"/>
          <p:cNvSpPr txBox="1"/>
          <p:nvPr/>
        </p:nvSpPr>
        <p:spPr>
          <a:xfrm>
            <a:off x="2974428" y="3279789"/>
            <a:ext cx="1786751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GMP 의료기기 등록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172793" y="1681302"/>
            <a:ext cx="1669928" cy="363617"/>
          </a:xfrm>
          <a:prstGeom prst="roundRect">
            <a:avLst>
              <a:gd fmla="val 50000" name="adj"/>
            </a:avLst>
          </a:prstGeom>
          <a:noFill/>
          <a:ln cap="flat" cmpd="sng" w="25400">
            <a:solidFill>
              <a:srgbClr val="004097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8" name="Google Shape;208;p3"/>
          <p:cNvSpPr/>
          <p:nvPr/>
        </p:nvSpPr>
        <p:spPr>
          <a:xfrm rot="33413">
            <a:off x="201324" y="1697272"/>
            <a:ext cx="1644824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ko-KR" sz="1800" u="none" cap="none" strike="noStrike">
                <a:solidFill>
                  <a:srgbClr val="393941"/>
                </a:solidFill>
                <a:latin typeface="Malgun Gothic"/>
                <a:ea typeface="Malgun Gothic"/>
                <a:cs typeface="Malgun Gothic"/>
                <a:sym typeface="Malgun Gothic"/>
              </a:rPr>
              <a:t>연  혁</a:t>
            </a:r>
            <a:endParaRPr b="1" i="0" sz="1800" u="none" cap="none" strike="noStrike">
              <a:solidFill>
                <a:srgbClr val="39394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155371" y="5685553"/>
            <a:ext cx="2351215" cy="26946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"/>
          <p:cNvSpPr txBox="1"/>
          <p:nvPr/>
        </p:nvSpPr>
        <p:spPr>
          <a:xfrm>
            <a:off x="1497777" y="5689266"/>
            <a:ext cx="99229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2011.11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1" name="Google Shape;211;p3"/>
          <p:cNvSpPr txBox="1"/>
          <p:nvPr/>
        </p:nvSpPr>
        <p:spPr>
          <a:xfrm>
            <a:off x="2974156" y="5684807"/>
            <a:ext cx="3479388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식약처 “안구건조증 치료 의료기기” 허가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p3"/>
          <p:cNvCxnSpPr>
            <a:stCxn id="213" idx="0"/>
            <a:endCxn id="204" idx="0"/>
          </p:cNvCxnSpPr>
          <p:nvPr/>
        </p:nvCxnSpPr>
        <p:spPr>
          <a:xfrm>
            <a:off x="2784313" y="5415551"/>
            <a:ext cx="0" cy="598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14" name="Google Shape;214;p3"/>
          <p:cNvGrpSpPr/>
          <p:nvPr/>
        </p:nvGrpSpPr>
        <p:grpSpPr>
          <a:xfrm>
            <a:off x="2633397" y="5680009"/>
            <a:ext cx="301215" cy="301215"/>
            <a:chOff x="2322560" y="5900329"/>
            <a:chExt cx="301215" cy="301215"/>
          </a:xfrm>
        </p:grpSpPr>
        <p:sp>
          <p:nvSpPr>
            <p:cNvPr id="215" name="Google Shape;215;p3"/>
            <p:cNvSpPr/>
            <p:nvPr/>
          </p:nvSpPr>
          <p:spPr>
            <a:xfrm>
              <a:off x="2322560" y="5900329"/>
              <a:ext cx="301215" cy="301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397276" y="5975631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2633397" y="4996564"/>
            <a:ext cx="301215" cy="644900"/>
            <a:chOff x="2322560" y="5542425"/>
            <a:chExt cx="301215" cy="644900"/>
          </a:xfrm>
        </p:grpSpPr>
        <p:sp>
          <p:nvSpPr>
            <p:cNvPr id="217" name="Google Shape;217;p3"/>
            <p:cNvSpPr/>
            <p:nvPr/>
          </p:nvSpPr>
          <p:spPr>
            <a:xfrm>
              <a:off x="2322560" y="5542425"/>
              <a:ext cx="301215" cy="301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397276" y="5617727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2322560" y="5886110"/>
              <a:ext cx="301215" cy="301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397276" y="5961412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cxnSp>
        <p:nvCxnSpPr>
          <p:cNvPr id="220" name="Google Shape;220;p3"/>
          <p:cNvCxnSpPr/>
          <p:nvPr/>
        </p:nvCxnSpPr>
        <p:spPr>
          <a:xfrm>
            <a:off x="8559622" y="2325026"/>
            <a:ext cx="0" cy="343028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1" name="Google Shape;221;p3"/>
          <p:cNvSpPr/>
          <p:nvPr/>
        </p:nvSpPr>
        <p:spPr>
          <a:xfrm>
            <a:off x="5925130" y="3622520"/>
            <a:ext cx="2351215" cy="294415"/>
          </a:xfrm>
          <a:prstGeom prst="rect">
            <a:avLst/>
          </a:pr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"/>
          <p:cNvSpPr txBox="1"/>
          <p:nvPr/>
        </p:nvSpPr>
        <p:spPr>
          <a:xfrm>
            <a:off x="7267536" y="3622745"/>
            <a:ext cx="907621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2016.06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23" name="Google Shape;223;p3"/>
          <p:cNvGrpSpPr/>
          <p:nvPr/>
        </p:nvGrpSpPr>
        <p:grpSpPr>
          <a:xfrm>
            <a:off x="8403156" y="3621712"/>
            <a:ext cx="301215" cy="301215"/>
            <a:chOff x="2322560" y="4863648"/>
            <a:chExt cx="301215" cy="301215"/>
          </a:xfrm>
        </p:grpSpPr>
        <p:sp>
          <p:nvSpPr>
            <p:cNvPr id="224" name="Google Shape;224;p3"/>
            <p:cNvSpPr/>
            <p:nvPr/>
          </p:nvSpPr>
          <p:spPr>
            <a:xfrm>
              <a:off x="2322560" y="4863648"/>
              <a:ext cx="301215" cy="301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397276" y="4938950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26" name="Google Shape;226;p3"/>
          <p:cNvSpPr txBox="1"/>
          <p:nvPr/>
        </p:nvSpPr>
        <p:spPr>
          <a:xfrm>
            <a:off x="8743915" y="3602607"/>
            <a:ext cx="162897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기업부설연구소 설립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" name="Google Shape;227;p3"/>
          <p:cNvGrpSpPr/>
          <p:nvPr/>
        </p:nvGrpSpPr>
        <p:grpSpPr>
          <a:xfrm>
            <a:off x="8394380" y="2589373"/>
            <a:ext cx="301215" cy="301215"/>
            <a:chOff x="2322560" y="3512235"/>
            <a:chExt cx="301215" cy="301215"/>
          </a:xfrm>
        </p:grpSpPr>
        <p:sp>
          <p:nvSpPr>
            <p:cNvPr id="228" name="Google Shape;228;p3"/>
            <p:cNvSpPr/>
            <p:nvPr/>
          </p:nvSpPr>
          <p:spPr>
            <a:xfrm>
              <a:off x="2322560" y="3512235"/>
              <a:ext cx="301215" cy="301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397276" y="3587537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30" name="Google Shape;230;p3"/>
          <p:cNvSpPr/>
          <p:nvPr/>
        </p:nvSpPr>
        <p:spPr>
          <a:xfrm>
            <a:off x="5925130" y="2956285"/>
            <a:ext cx="2351215" cy="276786"/>
          </a:xfrm>
          <a:prstGeom prst="rect">
            <a:avLst/>
          </a:pr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"/>
          <p:cNvSpPr txBox="1"/>
          <p:nvPr/>
        </p:nvSpPr>
        <p:spPr>
          <a:xfrm>
            <a:off x="7267536" y="2939164"/>
            <a:ext cx="907621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2014.11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2" name="Google Shape;232;p3"/>
          <p:cNvSpPr txBox="1"/>
          <p:nvPr/>
        </p:nvSpPr>
        <p:spPr>
          <a:xfrm>
            <a:off x="8731428" y="2948484"/>
            <a:ext cx="1842171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세계일류상품 인증 획득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" name="Google Shape;233;p3"/>
          <p:cNvGrpSpPr/>
          <p:nvPr/>
        </p:nvGrpSpPr>
        <p:grpSpPr>
          <a:xfrm>
            <a:off x="8403156" y="2933128"/>
            <a:ext cx="301215" cy="301215"/>
            <a:chOff x="2322560" y="3855121"/>
            <a:chExt cx="301215" cy="301215"/>
          </a:xfrm>
        </p:grpSpPr>
        <p:sp>
          <p:nvSpPr>
            <p:cNvPr id="234" name="Google Shape;234;p3"/>
            <p:cNvSpPr/>
            <p:nvPr/>
          </p:nvSpPr>
          <p:spPr>
            <a:xfrm>
              <a:off x="2322560" y="3855121"/>
              <a:ext cx="301215" cy="301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2397276" y="3930423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236" name="Google Shape;236;p3"/>
          <p:cNvGrpSpPr/>
          <p:nvPr/>
        </p:nvGrpSpPr>
        <p:grpSpPr>
          <a:xfrm>
            <a:off x="8403156" y="3276483"/>
            <a:ext cx="301215" cy="301215"/>
            <a:chOff x="2322560" y="4196891"/>
            <a:chExt cx="301215" cy="301215"/>
          </a:xfrm>
        </p:grpSpPr>
        <p:sp>
          <p:nvSpPr>
            <p:cNvPr id="237" name="Google Shape;237;p3"/>
            <p:cNvSpPr/>
            <p:nvPr/>
          </p:nvSpPr>
          <p:spPr>
            <a:xfrm>
              <a:off x="2322560" y="4196891"/>
              <a:ext cx="301215" cy="301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2397276" y="4272193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39" name="Google Shape;239;p3"/>
          <p:cNvSpPr/>
          <p:nvPr/>
        </p:nvSpPr>
        <p:spPr>
          <a:xfrm>
            <a:off x="5925130" y="3972619"/>
            <a:ext cx="2351215" cy="26946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"/>
          <p:cNvSpPr txBox="1"/>
          <p:nvPr/>
        </p:nvSpPr>
        <p:spPr>
          <a:xfrm>
            <a:off x="7267536" y="3944275"/>
            <a:ext cx="907621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2017.03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41" name="Google Shape;241;p3"/>
          <p:cNvGrpSpPr/>
          <p:nvPr/>
        </p:nvGrpSpPr>
        <p:grpSpPr>
          <a:xfrm>
            <a:off x="8403156" y="3965067"/>
            <a:ext cx="301215" cy="301215"/>
            <a:chOff x="2322560" y="5229818"/>
            <a:chExt cx="301215" cy="301215"/>
          </a:xfrm>
        </p:grpSpPr>
        <p:sp>
          <p:nvSpPr>
            <p:cNvPr id="242" name="Google Shape;242;p3"/>
            <p:cNvSpPr/>
            <p:nvPr/>
          </p:nvSpPr>
          <p:spPr>
            <a:xfrm>
              <a:off x="2322560" y="5229818"/>
              <a:ext cx="301215" cy="301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2397276" y="5305120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44" name="Google Shape;244;p3"/>
          <p:cNvSpPr txBox="1"/>
          <p:nvPr/>
        </p:nvSpPr>
        <p:spPr>
          <a:xfrm>
            <a:off x="8731428" y="3950295"/>
            <a:ext cx="251703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보건복지부 고시 신의료기술 평가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5925130" y="4297766"/>
            <a:ext cx="2351215" cy="294415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" name="Google Shape;246;p3"/>
          <p:cNvGrpSpPr/>
          <p:nvPr/>
        </p:nvGrpSpPr>
        <p:grpSpPr>
          <a:xfrm>
            <a:off x="8403156" y="4308422"/>
            <a:ext cx="301215" cy="301215"/>
            <a:chOff x="2322560" y="5542425"/>
            <a:chExt cx="301215" cy="301215"/>
          </a:xfrm>
        </p:grpSpPr>
        <p:sp>
          <p:nvSpPr>
            <p:cNvPr id="247" name="Google Shape;247;p3"/>
            <p:cNvSpPr/>
            <p:nvPr/>
          </p:nvSpPr>
          <p:spPr>
            <a:xfrm>
              <a:off x="2322560" y="5542425"/>
              <a:ext cx="301215" cy="301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2397276" y="5617727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49" name="Google Shape;249;p3"/>
          <p:cNvSpPr txBox="1"/>
          <p:nvPr/>
        </p:nvSpPr>
        <p:spPr>
          <a:xfrm>
            <a:off x="8743915" y="4320253"/>
            <a:ext cx="1628972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국제발명전시회 대상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/>
          <p:nvPr/>
        </p:nvSpPr>
        <p:spPr>
          <a:xfrm>
            <a:off x="7261159" y="4294256"/>
            <a:ext cx="907621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2017.12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1" name="Google Shape;251;p3"/>
          <p:cNvSpPr/>
          <p:nvPr/>
        </p:nvSpPr>
        <p:spPr>
          <a:xfrm>
            <a:off x="5925130" y="4647866"/>
            <a:ext cx="2351215" cy="294415"/>
          </a:xfrm>
          <a:prstGeom prst="rect">
            <a:avLst/>
          </a:pr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" name="Google Shape;252;p3"/>
          <p:cNvGrpSpPr/>
          <p:nvPr/>
        </p:nvGrpSpPr>
        <p:grpSpPr>
          <a:xfrm>
            <a:off x="8403156" y="4659395"/>
            <a:ext cx="301215" cy="301215"/>
            <a:chOff x="2322560" y="5900329"/>
            <a:chExt cx="301215" cy="301215"/>
          </a:xfrm>
        </p:grpSpPr>
        <p:sp>
          <p:nvSpPr>
            <p:cNvPr id="253" name="Google Shape;253;p3"/>
            <p:cNvSpPr/>
            <p:nvPr/>
          </p:nvSpPr>
          <p:spPr>
            <a:xfrm>
              <a:off x="2322560" y="5900329"/>
              <a:ext cx="301215" cy="301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2397276" y="5975631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55" name="Google Shape;255;p3"/>
          <p:cNvSpPr txBox="1"/>
          <p:nvPr/>
        </p:nvSpPr>
        <p:spPr>
          <a:xfrm>
            <a:off x="8743915" y="4657578"/>
            <a:ext cx="1842171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산업융합 선도기업 선정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"/>
          <p:cNvSpPr txBox="1"/>
          <p:nvPr/>
        </p:nvSpPr>
        <p:spPr>
          <a:xfrm>
            <a:off x="7261159" y="4631581"/>
            <a:ext cx="907621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2018.12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7" name="Google Shape;257;p3"/>
          <p:cNvSpPr/>
          <p:nvPr/>
        </p:nvSpPr>
        <p:spPr>
          <a:xfrm>
            <a:off x="5925130" y="4995266"/>
            <a:ext cx="2351215" cy="294415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3"/>
          <p:cNvGrpSpPr/>
          <p:nvPr/>
        </p:nvGrpSpPr>
        <p:grpSpPr>
          <a:xfrm>
            <a:off x="8403156" y="5032525"/>
            <a:ext cx="301215" cy="301215"/>
            <a:chOff x="2322560" y="5900329"/>
            <a:chExt cx="301215" cy="301215"/>
          </a:xfrm>
        </p:grpSpPr>
        <p:sp>
          <p:nvSpPr>
            <p:cNvPr id="259" name="Google Shape;259;p3"/>
            <p:cNvSpPr/>
            <p:nvPr/>
          </p:nvSpPr>
          <p:spPr>
            <a:xfrm>
              <a:off x="2322560" y="5900329"/>
              <a:ext cx="301215" cy="301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397276" y="5975631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61" name="Google Shape;261;p3"/>
          <p:cNvSpPr txBox="1"/>
          <p:nvPr/>
        </p:nvSpPr>
        <p:spPr>
          <a:xfrm>
            <a:off x="8752021" y="5011903"/>
            <a:ext cx="2167581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2020 대한민국명가명품대상</a:t>
            </a:r>
            <a:endParaRPr b="1" i="0" sz="13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2" name="Google Shape;262;p3"/>
          <p:cNvSpPr txBox="1"/>
          <p:nvPr/>
        </p:nvSpPr>
        <p:spPr>
          <a:xfrm>
            <a:off x="7261159" y="4982250"/>
            <a:ext cx="907621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2020.06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3" name="Google Shape;263;p3"/>
          <p:cNvSpPr/>
          <p:nvPr/>
        </p:nvSpPr>
        <p:spPr>
          <a:xfrm>
            <a:off x="5925130" y="5350955"/>
            <a:ext cx="2351215" cy="294415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" name="Google Shape;264;p3"/>
          <p:cNvGrpSpPr/>
          <p:nvPr/>
        </p:nvGrpSpPr>
        <p:grpSpPr>
          <a:xfrm>
            <a:off x="8403156" y="5379550"/>
            <a:ext cx="301215" cy="301215"/>
            <a:chOff x="2322560" y="5900329"/>
            <a:chExt cx="301215" cy="301215"/>
          </a:xfrm>
        </p:grpSpPr>
        <p:sp>
          <p:nvSpPr>
            <p:cNvPr id="265" name="Google Shape;265;p3"/>
            <p:cNvSpPr/>
            <p:nvPr/>
          </p:nvSpPr>
          <p:spPr>
            <a:xfrm>
              <a:off x="2322560" y="5900329"/>
              <a:ext cx="301215" cy="301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2397276" y="5975631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67" name="Google Shape;267;p3"/>
          <p:cNvSpPr txBox="1"/>
          <p:nvPr/>
        </p:nvSpPr>
        <p:spPr>
          <a:xfrm>
            <a:off x="8764046" y="5378769"/>
            <a:ext cx="2961067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2020 대한국민대상 (혁신기술개발부문)</a:t>
            </a:r>
            <a:endParaRPr b="1" i="0" sz="13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8" name="Google Shape;268;p3"/>
          <p:cNvSpPr txBox="1"/>
          <p:nvPr/>
        </p:nvSpPr>
        <p:spPr>
          <a:xfrm>
            <a:off x="7267536" y="5345160"/>
            <a:ext cx="907621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2020.11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9" name="Google Shape;269;p3"/>
          <p:cNvSpPr/>
          <p:nvPr/>
        </p:nvSpPr>
        <p:spPr>
          <a:xfrm>
            <a:off x="5925130" y="5719451"/>
            <a:ext cx="2351215" cy="269463"/>
          </a:xfrm>
          <a:prstGeom prst="rect">
            <a:avLst/>
          </a:pr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"/>
          <p:cNvSpPr txBox="1"/>
          <p:nvPr/>
        </p:nvSpPr>
        <p:spPr>
          <a:xfrm>
            <a:off x="7267536" y="5691107"/>
            <a:ext cx="907621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2021.04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71" name="Google Shape;271;p3"/>
          <p:cNvGrpSpPr/>
          <p:nvPr/>
        </p:nvGrpSpPr>
        <p:grpSpPr>
          <a:xfrm>
            <a:off x="8403156" y="5711899"/>
            <a:ext cx="301215" cy="301215"/>
            <a:chOff x="2322560" y="5229818"/>
            <a:chExt cx="301215" cy="301215"/>
          </a:xfrm>
        </p:grpSpPr>
        <p:sp>
          <p:nvSpPr>
            <p:cNvPr id="272" name="Google Shape;272;p3"/>
            <p:cNvSpPr/>
            <p:nvPr/>
          </p:nvSpPr>
          <p:spPr>
            <a:xfrm>
              <a:off x="2322560" y="5229818"/>
              <a:ext cx="301215" cy="301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2397276" y="5305120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74" name="Google Shape;274;p3"/>
          <p:cNvSpPr txBox="1"/>
          <p:nvPr/>
        </p:nvSpPr>
        <p:spPr>
          <a:xfrm>
            <a:off x="8761907" y="5712367"/>
            <a:ext cx="3268933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2021 기술혁신형 중소기업(INNO-BIZ) </a:t>
            </a:r>
            <a:endParaRPr b="1" i="0" sz="13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5" name="Google Shape;275;p3"/>
          <p:cNvSpPr/>
          <p:nvPr/>
        </p:nvSpPr>
        <p:spPr>
          <a:xfrm>
            <a:off x="5925130" y="6094271"/>
            <a:ext cx="2351215" cy="269463"/>
          </a:xfrm>
          <a:prstGeom prst="rect">
            <a:avLst/>
          </a:pr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"/>
          <p:cNvSpPr txBox="1"/>
          <p:nvPr/>
        </p:nvSpPr>
        <p:spPr>
          <a:xfrm>
            <a:off x="7267536" y="6065927"/>
            <a:ext cx="907621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2021.05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77" name="Google Shape;277;p3"/>
          <p:cNvGrpSpPr/>
          <p:nvPr/>
        </p:nvGrpSpPr>
        <p:grpSpPr>
          <a:xfrm>
            <a:off x="8403156" y="6086719"/>
            <a:ext cx="301215" cy="301215"/>
            <a:chOff x="2322560" y="5229818"/>
            <a:chExt cx="301215" cy="301215"/>
          </a:xfrm>
        </p:grpSpPr>
        <p:sp>
          <p:nvSpPr>
            <p:cNvPr id="278" name="Google Shape;278;p3"/>
            <p:cNvSpPr/>
            <p:nvPr/>
          </p:nvSpPr>
          <p:spPr>
            <a:xfrm>
              <a:off x="2322560" y="5229818"/>
              <a:ext cx="301215" cy="301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2397276" y="5305120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80" name="Google Shape;280;p3"/>
          <p:cNvSpPr txBox="1"/>
          <p:nvPr/>
        </p:nvSpPr>
        <p:spPr>
          <a:xfrm>
            <a:off x="8761907" y="6078395"/>
            <a:ext cx="2978343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2021 벤처기업 지정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"/>
          <p:cNvSpPr txBox="1"/>
          <p:nvPr/>
        </p:nvSpPr>
        <p:spPr>
          <a:xfrm>
            <a:off x="5001054" y="1575534"/>
            <a:ext cx="255683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신뢰 · 믿음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"/>
          <p:cNvSpPr/>
          <p:nvPr/>
        </p:nvSpPr>
        <p:spPr>
          <a:xfrm>
            <a:off x="5925130" y="2245015"/>
            <a:ext cx="2351215" cy="298998"/>
          </a:xfrm>
          <a:prstGeom prst="rect">
            <a:avLst/>
          </a:pr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1" sz="2500" u="none" cap="none" strike="noStrike">
              <a:solidFill>
                <a:srgbClr val="0040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"/>
          <p:cNvSpPr txBox="1"/>
          <p:nvPr/>
        </p:nvSpPr>
        <p:spPr>
          <a:xfrm>
            <a:off x="7267536" y="2232916"/>
            <a:ext cx="907621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2012.08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4" name="Google Shape;284;p3"/>
          <p:cNvSpPr txBox="1"/>
          <p:nvPr/>
        </p:nvSpPr>
        <p:spPr>
          <a:xfrm>
            <a:off x="8780400" y="2233438"/>
            <a:ext cx="160569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ko-KR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CLEAN 사업장 인정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"/>
          <p:cNvSpPr/>
          <p:nvPr/>
        </p:nvSpPr>
        <p:spPr>
          <a:xfrm>
            <a:off x="8399144" y="2236815"/>
            <a:ext cx="300464" cy="3012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6" name="Google Shape;286;p3"/>
          <p:cNvSpPr/>
          <p:nvPr/>
        </p:nvSpPr>
        <p:spPr>
          <a:xfrm>
            <a:off x="8473109" y="2312117"/>
            <a:ext cx="1524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"/>
          <p:cNvSpPr/>
          <p:nvPr/>
        </p:nvSpPr>
        <p:spPr>
          <a:xfrm>
            <a:off x="0" y="45529"/>
            <a:ext cx="12192000" cy="1554819"/>
          </a:xfrm>
          <a:custGeom>
            <a:rect b="b" l="l" r="r" t="t"/>
            <a:pathLst>
              <a:path extrusionOk="0" h="1930196" w="12192000">
                <a:moveTo>
                  <a:pt x="0" y="0"/>
                </a:moveTo>
                <a:lnTo>
                  <a:pt x="12192000" y="0"/>
                </a:lnTo>
                <a:lnTo>
                  <a:pt x="12192000" y="1107671"/>
                </a:lnTo>
                <a:lnTo>
                  <a:pt x="11972993" y="1102862"/>
                </a:lnTo>
                <a:cubicBezTo>
                  <a:pt x="10517545" y="1079147"/>
                  <a:pt x="8972478" y="1103204"/>
                  <a:pt x="7373079" y="1180612"/>
                </a:cubicBezTo>
                <a:cubicBezTo>
                  <a:pt x="4707414" y="1309627"/>
                  <a:pt x="2206277" y="1571573"/>
                  <a:pt x="29778" y="1924958"/>
                </a:cubicBezTo>
                <a:lnTo>
                  <a:pt x="0" y="1930196"/>
                </a:lnTo>
                <a:close/>
              </a:path>
            </a:pathLst>
          </a:cu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0" y="-10090"/>
            <a:ext cx="12192000" cy="1651193"/>
          </a:xfrm>
          <a:custGeom>
            <a:rect b="b" l="l" r="r" t="t"/>
            <a:pathLst>
              <a:path extrusionOk="0" h="1930196" w="12192000">
                <a:moveTo>
                  <a:pt x="0" y="0"/>
                </a:moveTo>
                <a:lnTo>
                  <a:pt x="12192000" y="0"/>
                </a:lnTo>
                <a:lnTo>
                  <a:pt x="12192000" y="1107671"/>
                </a:lnTo>
                <a:lnTo>
                  <a:pt x="11972993" y="1102862"/>
                </a:lnTo>
                <a:cubicBezTo>
                  <a:pt x="10517545" y="1079147"/>
                  <a:pt x="8972478" y="1103204"/>
                  <a:pt x="7373079" y="1180612"/>
                </a:cubicBezTo>
                <a:cubicBezTo>
                  <a:pt x="4707414" y="1309627"/>
                  <a:pt x="2206277" y="1571573"/>
                  <a:pt x="29778" y="1924958"/>
                </a:cubicBezTo>
                <a:lnTo>
                  <a:pt x="0" y="1930196"/>
                </a:lnTo>
                <a:close/>
              </a:path>
            </a:pathLst>
          </a:custGeom>
          <a:gradFill>
            <a:gsLst>
              <a:gs pos="0">
                <a:srgbClr val="3E9ED3"/>
              </a:gs>
              <a:gs pos="100000">
                <a:srgbClr val="004097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93" name="Google Shape;29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06102" y="225457"/>
            <a:ext cx="1246583" cy="70209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"/>
          <p:cNvSpPr/>
          <p:nvPr/>
        </p:nvSpPr>
        <p:spPr>
          <a:xfrm>
            <a:off x="1002722" y="297597"/>
            <a:ext cx="6395863" cy="81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ko-KR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몸이 천냥이면 눈이 구백냥 </a:t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4"/>
          <p:cNvCxnSpPr/>
          <p:nvPr/>
        </p:nvCxnSpPr>
        <p:spPr>
          <a:xfrm flipH="1" rot="-8100000">
            <a:off x="1417030" y="315668"/>
            <a:ext cx="1248229" cy="1248229"/>
          </a:xfrm>
          <a:prstGeom prst="straightConnector1">
            <a:avLst/>
          </a:prstGeom>
          <a:noFill/>
          <a:ln cap="flat" cmpd="sng" w="9525">
            <a:solidFill>
              <a:srgbClr val="E9A83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96" name="Google Shape;296;p4"/>
          <p:cNvGrpSpPr/>
          <p:nvPr/>
        </p:nvGrpSpPr>
        <p:grpSpPr>
          <a:xfrm>
            <a:off x="439388" y="495247"/>
            <a:ext cx="618598" cy="767544"/>
            <a:chOff x="1645479" y="2559879"/>
            <a:chExt cx="1414390" cy="1754946"/>
          </a:xfrm>
        </p:grpSpPr>
        <p:grpSp>
          <p:nvGrpSpPr>
            <p:cNvPr id="297" name="Google Shape;297;p4"/>
            <p:cNvGrpSpPr/>
            <p:nvPr/>
          </p:nvGrpSpPr>
          <p:grpSpPr>
            <a:xfrm>
              <a:off x="1828800" y="3267075"/>
              <a:ext cx="1047750" cy="1047750"/>
              <a:chOff x="1828800" y="3267075"/>
              <a:chExt cx="1047750" cy="1047750"/>
            </a:xfrm>
          </p:grpSpPr>
          <p:sp>
            <p:nvSpPr>
              <p:cNvPr id="298" name="Google Shape;298;p4"/>
              <p:cNvSpPr/>
              <p:nvPr/>
            </p:nvSpPr>
            <p:spPr>
              <a:xfrm>
                <a:off x="1828800" y="3267075"/>
                <a:ext cx="1047750" cy="1047750"/>
              </a:xfrm>
              <a:prstGeom prst="ellipse">
                <a:avLst/>
              </a:prstGeom>
              <a:noFill/>
              <a:ln cap="flat" cmpd="sng" w="57150">
                <a:solidFill>
                  <a:srgbClr val="0040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1914525" y="3352800"/>
                <a:ext cx="876300" cy="876300"/>
              </a:xfrm>
              <a:prstGeom prst="ellipse">
                <a:avLst/>
              </a:prstGeom>
              <a:noFill/>
              <a:ln cap="flat" cmpd="sng" w="38100">
                <a:solidFill>
                  <a:srgbClr val="83C4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990725" y="3429000"/>
                <a:ext cx="723900" cy="723900"/>
              </a:xfrm>
              <a:prstGeom prst="ellipse">
                <a:avLst/>
              </a:prstGeom>
              <a:noFill/>
              <a:ln cap="flat" cmpd="sng" w="19050">
                <a:solidFill>
                  <a:srgbClr val="0040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301" name="Google Shape;301;p4"/>
            <p:cNvGrpSpPr/>
            <p:nvPr/>
          </p:nvGrpSpPr>
          <p:grpSpPr>
            <a:xfrm>
              <a:off x="1645479" y="2559879"/>
              <a:ext cx="1414390" cy="1414390"/>
              <a:chOff x="1426039" y="1927689"/>
              <a:chExt cx="3002621" cy="3002621"/>
            </a:xfrm>
          </p:grpSpPr>
          <p:sp>
            <p:nvSpPr>
              <p:cNvPr id="302" name="Google Shape;302;p4"/>
              <p:cNvSpPr/>
              <p:nvPr/>
            </p:nvSpPr>
            <p:spPr>
              <a:xfrm rot="-2700000">
                <a:off x="1865763" y="2367413"/>
                <a:ext cx="2123174" cy="2123174"/>
              </a:xfrm>
              <a:prstGeom prst="teardrop">
                <a:avLst>
                  <a:gd fmla="val 100000" name="adj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 rot="-2700000">
                <a:off x="1983319" y="2484969"/>
                <a:ext cx="1888066" cy="1888066"/>
              </a:xfrm>
              <a:prstGeom prst="teardrop">
                <a:avLst>
                  <a:gd fmla="val 100000" name="adj"/>
                </a:avLst>
              </a:prstGeom>
              <a:solidFill>
                <a:srgbClr val="004097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304" name="Google Shape;304;p4"/>
          <p:cNvSpPr/>
          <p:nvPr/>
        </p:nvSpPr>
        <p:spPr>
          <a:xfrm>
            <a:off x="490632" y="563814"/>
            <a:ext cx="47459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ko-KR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"/>
          <p:cNvSpPr txBox="1"/>
          <p:nvPr>
            <p:ph idx="12" type="sldNum"/>
          </p:nvPr>
        </p:nvSpPr>
        <p:spPr>
          <a:xfrm>
            <a:off x="8839120" y="636397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ko-KR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306" name="Google Shape;30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0335" y="4141365"/>
            <a:ext cx="3203106" cy="2329152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"/>
          <p:cNvSpPr/>
          <p:nvPr/>
        </p:nvSpPr>
        <p:spPr>
          <a:xfrm>
            <a:off x="4745998" y="3263936"/>
            <a:ext cx="3555675" cy="345321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8" name="Google Shape;308;p4"/>
          <p:cNvSpPr txBox="1"/>
          <p:nvPr/>
        </p:nvSpPr>
        <p:spPr>
          <a:xfrm>
            <a:off x="302348" y="2431550"/>
            <a:ext cx="11027045" cy="4037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ko-K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‘얼마나 오래 사느냐＇</a:t>
            </a:r>
            <a:r>
              <a:rPr b="0" i="0" lang="ko-K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보다 </a:t>
            </a:r>
            <a:r>
              <a:rPr b="1" i="0" lang="ko-K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‘얼마나 건강하게 사느냐‘ </a:t>
            </a:r>
            <a:r>
              <a:rPr b="0" i="0" lang="ko-K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가 중요한 요즘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ko-K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좋은 음식과 운동은 필수 이지만,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ko-K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몸이 천냥이면 눈이 구백냥 </a:t>
            </a:r>
            <a:r>
              <a:rPr b="0" i="0" lang="ko-K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이라는 속담처럼 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ko-K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눈 </a:t>
            </a:r>
            <a:r>
              <a:rPr b="0" i="0" lang="ko-KR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을 건강하게 해야 됩니다.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"/>
          <p:cNvSpPr txBox="1"/>
          <p:nvPr/>
        </p:nvSpPr>
        <p:spPr>
          <a:xfrm>
            <a:off x="572187" y="1699839"/>
            <a:ext cx="1106275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ko-KR" sz="4000" u="none" cap="none" strike="noStrike">
                <a:solidFill>
                  <a:srgbClr val="004097"/>
                </a:solidFill>
                <a:latin typeface="Arial"/>
                <a:ea typeface="Arial"/>
                <a:cs typeface="Arial"/>
                <a:sym typeface="Arial"/>
              </a:rPr>
              <a:t>백세시대를 </a:t>
            </a:r>
            <a:r>
              <a:rPr b="0" i="0" lang="ko-KR" sz="4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더 건강하고 즐겁게 살 수 있는 법</a:t>
            </a:r>
            <a:endParaRPr b="0" i="0" sz="40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"/>
          <p:cNvSpPr/>
          <p:nvPr/>
        </p:nvSpPr>
        <p:spPr>
          <a:xfrm>
            <a:off x="0" y="45529"/>
            <a:ext cx="12192000" cy="1554819"/>
          </a:xfrm>
          <a:custGeom>
            <a:rect b="b" l="l" r="r" t="t"/>
            <a:pathLst>
              <a:path extrusionOk="0" h="1930196" w="12192000">
                <a:moveTo>
                  <a:pt x="0" y="0"/>
                </a:moveTo>
                <a:lnTo>
                  <a:pt x="12192000" y="0"/>
                </a:lnTo>
                <a:lnTo>
                  <a:pt x="12192000" y="1107671"/>
                </a:lnTo>
                <a:lnTo>
                  <a:pt x="11972993" y="1102862"/>
                </a:lnTo>
                <a:cubicBezTo>
                  <a:pt x="10517545" y="1079147"/>
                  <a:pt x="8972478" y="1103204"/>
                  <a:pt x="7373079" y="1180612"/>
                </a:cubicBezTo>
                <a:cubicBezTo>
                  <a:pt x="4707414" y="1309627"/>
                  <a:pt x="2206277" y="1571573"/>
                  <a:pt x="29778" y="1924958"/>
                </a:cubicBezTo>
                <a:lnTo>
                  <a:pt x="0" y="1930196"/>
                </a:lnTo>
                <a:close/>
              </a:path>
            </a:pathLst>
          </a:cu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5" name="Google Shape;315;p5"/>
          <p:cNvSpPr/>
          <p:nvPr/>
        </p:nvSpPr>
        <p:spPr>
          <a:xfrm>
            <a:off x="0" y="-2659"/>
            <a:ext cx="12192000" cy="1651193"/>
          </a:xfrm>
          <a:custGeom>
            <a:rect b="b" l="l" r="r" t="t"/>
            <a:pathLst>
              <a:path extrusionOk="0" h="1930196" w="12192000">
                <a:moveTo>
                  <a:pt x="0" y="0"/>
                </a:moveTo>
                <a:lnTo>
                  <a:pt x="12192000" y="0"/>
                </a:lnTo>
                <a:lnTo>
                  <a:pt x="12192000" y="1107671"/>
                </a:lnTo>
                <a:lnTo>
                  <a:pt x="11972993" y="1102862"/>
                </a:lnTo>
                <a:cubicBezTo>
                  <a:pt x="10517545" y="1079147"/>
                  <a:pt x="8972478" y="1103204"/>
                  <a:pt x="7373079" y="1180612"/>
                </a:cubicBezTo>
                <a:cubicBezTo>
                  <a:pt x="4707414" y="1309627"/>
                  <a:pt x="2206277" y="1571573"/>
                  <a:pt x="29778" y="1924958"/>
                </a:cubicBezTo>
                <a:lnTo>
                  <a:pt x="0" y="1930196"/>
                </a:lnTo>
                <a:close/>
              </a:path>
            </a:pathLst>
          </a:custGeom>
          <a:gradFill>
            <a:gsLst>
              <a:gs pos="0">
                <a:srgbClr val="3E9ED3"/>
              </a:gs>
              <a:gs pos="100000">
                <a:srgbClr val="004097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316" name="Google Shape;3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06102" y="225457"/>
            <a:ext cx="1246583" cy="70209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"/>
          <p:cNvSpPr/>
          <p:nvPr/>
        </p:nvSpPr>
        <p:spPr>
          <a:xfrm>
            <a:off x="1069663" y="263347"/>
            <a:ext cx="7079573" cy="81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ko-KR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몸이 천냥이면 눈이 구백냥 </a:t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8" name="Google Shape;318;p5"/>
          <p:cNvCxnSpPr/>
          <p:nvPr/>
        </p:nvCxnSpPr>
        <p:spPr>
          <a:xfrm flipH="1" rot="-8100000">
            <a:off x="1417030" y="315668"/>
            <a:ext cx="1248229" cy="1248229"/>
          </a:xfrm>
          <a:prstGeom prst="straightConnector1">
            <a:avLst/>
          </a:prstGeom>
          <a:noFill/>
          <a:ln cap="flat" cmpd="sng" w="9525">
            <a:solidFill>
              <a:srgbClr val="E9A83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19" name="Google Shape;319;p5"/>
          <p:cNvGrpSpPr/>
          <p:nvPr/>
        </p:nvGrpSpPr>
        <p:grpSpPr>
          <a:xfrm>
            <a:off x="439388" y="495247"/>
            <a:ext cx="618598" cy="767544"/>
            <a:chOff x="1645479" y="2559879"/>
            <a:chExt cx="1414390" cy="1754946"/>
          </a:xfrm>
        </p:grpSpPr>
        <p:grpSp>
          <p:nvGrpSpPr>
            <p:cNvPr id="320" name="Google Shape;320;p5"/>
            <p:cNvGrpSpPr/>
            <p:nvPr/>
          </p:nvGrpSpPr>
          <p:grpSpPr>
            <a:xfrm>
              <a:off x="1828800" y="3267075"/>
              <a:ext cx="1047750" cy="1047750"/>
              <a:chOff x="1828800" y="3267075"/>
              <a:chExt cx="1047750" cy="1047750"/>
            </a:xfrm>
          </p:grpSpPr>
          <p:sp>
            <p:nvSpPr>
              <p:cNvPr id="321" name="Google Shape;321;p5"/>
              <p:cNvSpPr/>
              <p:nvPr/>
            </p:nvSpPr>
            <p:spPr>
              <a:xfrm>
                <a:off x="1828800" y="3267075"/>
                <a:ext cx="1047750" cy="1047750"/>
              </a:xfrm>
              <a:prstGeom prst="ellipse">
                <a:avLst/>
              </a:prstGeom>
              <a:noFill/>
              <a:ln cap="flat" cmpd="sng" w="57150">
                <a:solidFill>
                  <a:srgbClr val="0040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22" name="Google Shape;322;p5"/>
              <p:cNvSpPr/>
              <p:nvPr/>
            </p:nvSpPr>
            <p:spPr>
              <a:xfrm>
                <a:off x="1914525" y="3352800"/>
                <a:ext cx="876300" cy="876300"/>
              </a:xfrm>
              <a:prstGeom prst="ellipse">
                <a:avLst/>
              </a:prstGeom>
              <a:noFill/>
              <a:ln cap="flat" cmpd="sng" w="38100">
                <a:solidFill>
                  <a:srgbClr val="83C4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23" name="Google Shape;323;p5"/>
              <p:cNvSpPr/>
              <p:nvPr/>
            </p:nvSpPr>
            <p:spPr>
              <a:xfrm>
                <a:off x="1990725" y="3429000"/>
                <a:ext cx="723900" cy="723900"/>
              </a:xfrm>
              <a:prstGeom prst="ellipse">
                <a:avLst/>
              </a:prstGeom>
              <a:noFill/>
              <a:ln cap="flat" cmpd="sng" w="19050">
                <a:solidFill>
                  <a:srgbClr val="0040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324" name="Google Shape;324;p5"/>
            <p:cNvGrpSpPr/>
            <p:nvPr/>
          </p:nvGrpSpPr>
          <p:grpSpPr>
            <a:xfrm>
              <a:off x="1645479" y="2559879"/>
              <a:ext cx="1414390" cy="1414390"/>
              <a:chOff x="1426039" y="1927689"/>
              <a:chExt cx="3002621" cy="3002621"/>
            </a:xfrm>
          </p:grpSpPr>
          <p:sp>
            <p:nvSpPr>
              <p:cNvPr id="325" name="Google Shape;325;p5"/>
              <p:cNvSpPr/>
              <p:nvPr/>
            </p:nvSpPr>
            <p:spPr>
              <a:xfrm rot="-2700000">
                <a:off x="1865763" y="2367413"/>
                <a:ext cx="2123174" cy="2123174"/>
              </a:xfrm>
              <a:prstGeom prst="teardrop">
                <a:avLst>
                  <a:gd fmla="val 100000" name="adj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26" name="Google Shape;326;p5"/>
              <p:cNvSpPr/>
              <p:nvPr/>
            </p:nvSpPr>
            <p:spPr>
              <a:xfrm rot="-2700000">
                <a:off x="1983319" y="2484969"/>
                <a:ext cx="1888066" cy="1888066"/>
              </a:xfrm>
              <a:prstGeom prst="teardrop">
                <a:avLst>
                  <a:gd fmla="val 100000" name="adj"/>
                </a:avLst>
              </a:prstGeom>
              <a:solidFill>
                <a:srgbClr val="004097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327" name="Google Shape;327;p5"/>
          <p:cNvSpPr/>
          <p:nvPr/>
        </p:nvSpPr>
        <p:spPr>
          <a:xfrm>
            <a:off x="490632" y="563814"/>
            <a:ext cx="47459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ko-KR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"/>
          <p:cNvSpPr txBox="1"/>
          <p:nvPr>
            <p:ph idx="12" type="sldNum"/>
          </p:nvPr>
        </p:nvSpPr>
        <p:spPr>
          <a:xfrm>
            <a:off x="8839120" y="636397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ko-KR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29" name="Google Shape;329;p5"/>
          <p:cNvSpPr txBox="1"/>
          <p:nvPr/>
        </p:nvSpPr>
        <p:spPr>
          <a:xfrm>
            <a:off x="590385" y="2850631"/>
            <a:ext cx="7280082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ko-K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◇ 눈은 보고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ko-K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◇ 눈은 느끼고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ko-K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◇ 눈은 생각하고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ko-K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◇ 눈은 명령을 한다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"/>
          <p:cNvSpPr txBox="1"/>
          <p:nvPr/>
        </p:nvSpPr>
        <p:spPr>
          <a:xfrm>
            <a:off x="490632" y="1671749"/>
            <a:ext cx="795337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ko-KR" sz="6000" u="none" cap="none" strike="noStrike">
                <a:solidFill>
                  <a:srgbClr val="004097"/>
                </a:solidFill>
                <a:latin typeface="Arial"/>
                <a:ea typeface="Arial"/>
                <a:cs typeface="Arial"/>
                <a:sym typeface="Arial"/>
              </a:rPr>
              <a:t>눈은 뇌의 </a:t>
            </a:r>
            <a:r>
              <a:rPr b="0" i="0" lang="ko-KR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일부 입니다.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1787" y="3153404"/>
            <a:ext cx="3597929" cy="331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0350" y="1465858"/>
            <a:ext cx="4981791" cy="224214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6"/>
          <p:cNvSpPr/>
          <p:nvPr/>
        </p:nvSpPr>
        <p:spPr>
          <a:xfrm>
            <a:off x="0" y="45529"/>
            <a:ext cx="12192000" cy="1554819"/>
          </a:xfrm>
          <a:custGeom>
            <a:rect b="b" l="l" r="r" t="t"/>
            <a:pathLst>
              <a:path extrusionOk="0" h="1930196" w="12192000">
                <a:moveTo>
                  <a:pt x="0" y="0"/>
                </a:moveTo>
                <a:lnTo>
                  <a:pt x="12192000" y="0"/>
                </a:lnTo>
                <a:lnTo>
                  <a:pt x="12192000" y="1107671"/>
                </a:lnTo>
                <a:lnTo>
                  <a:pt x="11972993" y="1102862"/>
                </a:lnTo>
                <a:cubicBezTo>
                  <a:pt x="10517545" y="1079147"/>
                  <a:pt x="8972478" y="1103204"/>
                  <a:pt x="7373079" y="1180612"/>
                </a:cubicBezTo>
                <a:cubicBezTo>
                  <a:pt x="4707414" y="1309627"/>
                  <a:pt x="2206277" y="1571573"/>
                  <a:pt x="29778" y="1924958"/>
                </a:cubicBezTo>
                <a:lnTo>
                  <a:pt x="0" y="1930196"/>
                </a:lnTo>
                <a:close/>
              </a:path>
            </a:pathLst>
          </a:cu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38" name="Google Shape;338;p6"/>
          <p:cNvSpPr/>
          <p:nvPr/>
        </p:nvSpPr>
        <p:spPr>
          <a:xfrm>
            <a:off x="0" y="-10090"/>
            <a:ext cx="12192000" cy="1651193"/>
          </a:xfrm>
          <a:custGeom>
            <a:rect b="b" l="l" r="r" t="t"/>
            <a:pathLst>
              <a:path extrusionOk="0" h="1930196" w="12192000">
                <a:moveTo>
                  <a:pt x="0" y="0"/>
                </a:moveTo>
                <a:lnTo>
                  <a:pt x="12192000" y="0"/>
                </a:lnTo>
                <a:lnTo>
                  <a:pt x="12192000" y="1107671"/>
                </a:lnTo>
                <a:lnTo>
                  <a:pt x="11972993" y="1102862"/>
                </a:lnTo>
                <a:cubicBezTo>
                  <a:pt x="10517545" y="1079147"/>
                  <a:pt x="8972478" y="1103204"/>
                  <a:pt x="7373079" y="1180612"/>
                </a:cubicBezTo>
                <a:cubicBezTo>
                  <a:pt x="4707414" y="1309627"/>
                  <a:pt x="2206277" y="1571573"/>
                  <a:pt x="29778" y="1924958"/>
                </a:cubicBezTo>
                <a:lnTo>
                  <a:pt x="0" y="1930196"/>
                </a:lnTo>
                <a:close/>
              </a:path>
            </a:pathLst>
          </a:custGeom>
          <a:gradFill>
            <a:gsLst>
              <a:gs pos="0">
                <a:srgbClr val="3E9ED3"/>
              </a:gs>
              <a:gs pos="100000">
                <a:srgbClr val="004097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339" name="Google Shape;33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06102" y="225457"/>
            <a:ext cx="1246583" cy="70209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6"/>
          <p:cNvSpPr/>
          <p:nvPr/>
        </p:nvSpPr>
        <p:spPr>
          <a:xfrm>
            <a:off x="1011136" y="168381"/>
            <a:ext cx="6501370" cy="81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ko-KR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몸이 천냥이면 눈이 구백냥 </a:t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1" name="Google Shape;341;p6"/>
          <p:cNvCxnSpPr/>
          <p:nvPr/>
        </p:nvCxnSpPr>
        <p:spPr>
          <a:xfrm flipH="1" rot="-8100000">
            <a:off x="1417030" y="315668"/>
            <a:ext cx="1248229" cy="1248229"/>
          </a:xfrm>
          <a:prstGeom prst="straightConnector1">
            <a:avLst/>
          </a:prstGeom>
          <a:noFill/>
          <a:ln cap="flat" cmpd="sng" w="9525">
            <a:solidFill>
              <a:srgbClr val="E9A83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42" name="Google Shape;342;p6"/>
          <p:cNvGrpSpPr/>
          <p:nvPr/>
        </p:nvGrpSpPr>
        <p:grpSpPr>
          <a:xfrm>
            <a:off x="439388" y="495247"/>
            <a:ext cx="618598" cy="767544"/>
            <a:chOff x="1645479" y="2559879"/>
            <a:chExt cx="1414390" cy="1754946"/>
          </a:xfrm>
        </p:grpSpPr>
        <p:grpSp>
          <p:nvGrpSpPr>
            <p:cNvPr id="343" name="Google Shape;343;p6"/>
            <p:cNvGrpSpPr/>
            <p:nvPr/>
          </p:nvGrpSpPr>
          <p:grpSpPr>
            <a:xfrm>
              <a:off x="1828800" y="3267075"/>
              <a:ext cx="1047750" cy="1047750"/>
              <a:chOff x="1828800" y="3267075"/>
              <a:chExt cx="1047750" cy="1047750"/>
            </a:xfrm>
          </p:grpSpPr>
          <p:sp>
            <p:nvSpPr>
              <p:cNvPr id="344" name="Google Shape;344;p6"/>
              <p:cNvSpPr/>
              <p:nvPr/>
            </p:nvSpPr>
            <p:spPr>
              <a:xfrm>
                <a:off x="1828800" y="3267075"/>
                <a:ext cx="1047750" cy="1047750"/>
              </a:xfrm>
              <a:prstGeom prst="ellipse">
                <a:avLst/>
              </a:prstGeom>
              <a:noFill/>
              <a:ln cap="flat" cmpd="sng" w="57150">
                <a:solidFill>
                  <a:srgbClr val="0040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45" name="Google Shape;345;p6"/>
              <p:cNvSpPr/>
              <p:nvPr/>
            </p:nvSpPr>
            <p:spPr>
              <a:xfrm>
                <a:off x="1914525" y="3352800"/>
                <a:ext cx="876300" cy="876300"/>
              </a:xfrm>
              <a:prstGeom prst="ellipse">
                <a:avLst/>
              </a:prstGeom>
              <a:noFill/>
              <a:ln cap="flat" cmpd="sng" w="38100">
                <a:solidFill>
                  <a:srgbClr val="83C4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46" name="Google Shape;346;p6"/>
              <p:cNvSpPr/>
              <p:nvPr/>
            </p:nvSpPr>
            <p:spPr>
              <a:xfrm>
                <a:off x="1990725" y="3429000"/>
                <a:ext cx="723900" cy="723900"/>
              </a:xfrm>
              <a:prstGeom prst="ellipse">
                <a:avLst/>
              </a:prstGeom>
              <a:noFill/>
              <a:ln cap="flat" cmpd="sng" w="19050">
                <a:solidFill>
                  <a:srgbClr val="0040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347" name="Google Shape;347;p6"/>
            <p:cNvGrpSpPr/>
            <p:nvPr/>
          </p:nvGrpSpPr>
          <p:grpSpPr>
            <a:xfrm>
              <a:off x="1645479" y="2559879"/>
              <a:ext cx="1414390" cy="1414390"/>
              <a:chOff x="1426039" y="1927689"/>
              <a:chExt cx="3002621" cy="3002621"/>
            </a:xfrm>
          </p:grpSpPr>
          <p:sp>
            <p:nvSpPr>
              <p:cNvPr id="348" name="Google Shape;348;p6"/>
              <p:cNvSpPr/>
              <p:nvPr/>
            </p:nvSpPr>
            <p:spPr>
              <a:xfrm rot="-2700000">
                <a:off x="1865763" y="2367413"/>
                <a:ext cx="2123174" cy="2123174"/>
              </a:xfrm>
              <a:prstGeom prst="teardrop">
                <a:avLst>
                  <a:gd fmla="val 100000" name="adj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49" name="Google Shape;349;p6"/>
              <p:cNvSpPr/>
              <p:nvPr/>
            </p:nvSpPr>
            <p:spPr>
              <a:xfrm rot="-2700000">
                <a:off x="1983319" y="2484969"/>
                <a:ext cx="1888066" cy="1888066"/>
              </a:xfrm>
              <a:prstGeom prst="teardrop">
                <a:avLst>
                  <a:gd fmla="val 100000" name="adj"/>
                </a:avLst>
              </a:prstGeom>
              <a:solidFill>
                <a:srgbClr val="004097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350" name="Google Shape;350;p6"/>
          <p:cNvSpPr/>
          <p:nvPr/>
        </p:nvSpPr>
        <p:spPr>
          <a:xfrm>
            <a:off x="490632" y="563814"/>
            <a:ext cx="47459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ko-KR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6"/>
          <p:cNvSpPr txBox="1"/>
          <p:nvPr>
            <p:ph idx="12" type="sldNum"/>
          </p:nvPr>
        </p:nvSpPr>
        <p:spPr>
          <a:xfrm>
            <a:off x="8839120" y="636397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ko-KR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52" name="Google Shape;352;p6"/>
          <p:cNvSpPr txBox="1"/>
          <p:nvPr/>
        </p:nvSpPr>
        <p:spPr>
          <a:xfrm>
            <a:off x="519565" y="3127990"/>
            <a:ext cx="8868295" cy="3111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ko-KR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첫번째</a:t>
            </a:r>
            <a:r>
              <a:rPr b="1" i="0" lang="ko-K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코는 냄새</a:t>
            </a:r>
            <a:r>
              <a:rPr b="0" i="0" lang="ko-K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를 맡지 못하며, </a:t>
            </a:r>
            <a:r>
              <a:rPr b="1" i="0" lang="ko-K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입은 맛을</a:t>
            </a:r>
            <a:r>
              <a:rPr b="0" i="0" lang="ko-K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느끼지 못함.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ko-KR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두번째</a:t>
            </a:r>
            <a:r>
              <a:rPr b="1" i="0" lang="ko-K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두통/불면증/전신피로/백내장/녹내장/황반변성</a:t>
            </a:r>
            <a:r>
              <a:rPr b="0" i="0" lang="ko-K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등의 눈 질환이 발생.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ko-KR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세번째</a:t>
            </a:r>
            <a:r>
              <a:rPr b="1" i="0" lang="ko-K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ko-K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뇌에 가는 </a:t>
            </a:r>
            <a:r>
              <a:rPr b="1" i="0" lang="ko-K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혈액 순환</a:t>
            </a:r>
            <a:r>
              <a:rPr b="0" i="0" lang="ko-K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이 잘 안 됨.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ko-KR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네번째</a:t>
            </a:r>
            <a:r>
              <a:rPr b="1" i="0" lang="ko-K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전신피로, </a:t>
            </a:r>
            <a:r>
              <a:rPr b="0" i="0" lang="ko-K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면역이 떨어짐.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6"/>
          <p:cNvSpPr txBox="1"/>
          <p:nvPr/>
        </p:nvSpPr>
        <p:spPr>
          <a:xfrm>
            <a:off x="473638" y="1675020"/>
            <a:ext cx="851843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ko-KR" sz="5000" u="none" cap="none" strike="noStrike">
                <a:solidFill>
                  <a:srgbClr val="004097"/>
                </a:solidFill>
                <a:latin typeface="Arial"/>
                <a:ea typeface="Arial"/>
                <a:cs typeface="Arial"/>
                <a:sym typeface="Arial"/>
              </a:rPr>
              <a:t>눈이 나빠지면 </a:t>
            </a:r>
            <a:r>
              <a:rPr b="0" i="0" lang="ko-KR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나타나는 증상</a:t>
            </a:r>
            <a:endParaRPr b="0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4" name="Google Shape;354;p6"/>
          <p:cNvGraphicFramePr/>
          <p:nvPr/>
        </p:nvGraphicFramePr>
        <p:xfrm>
          <a:off x="9424971" y="3429000"/>
          <a:ext cx="2562261" cy="2834679"/>
        </p:xfrm>
        <a:graphic>
          <a:graphicData uri="http://schemas.openxmlformats.org/presentationml/2006/ole">
            <mc:AlternateContent>
              <mc:Choice Requires="v">
                <p:oleObj r:id="rId6" imgH="2834679" imgW="2562261" progId="" spid="_x0000_s1">
                  <p:embed/>
                </p:oleObj>
              </mc:Choice>
              <mc:Fallback>
                <p:oleObj r:id="rId7" imgH="2834679" imgW="2562261" progId="">
                  <p:embed/>
                  <p:pic>
                    <p:nvPicPr>
                      <p:cNvPr id="354" name="Google Shape;354;p6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9424971" y="3429000"/>
                        <a:ext cx="2562261" cy="2834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2631" y="1265221"/>
            <a:ext cx="4981791" cy="224214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7"/>
          <p:cNvSpPr/>
          <p:nvPr/>
        </p:nvSpPr>
        <p:spPr>
          <a:xfrm>
            <a:off x="940317" y="2211380"/>
            <a:ext cx="10211578" cy="3145901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1" name="Google Shape;361;p7"/>
          <p:cNvSpPr/>
          <p:nvPr/>
        </p:nvSpPr>
        <p:spPr>
          <a:xfrm>
            <a:off x="0" y="45529"/>
            <a:ext cx="12192000" cy="1554819"/>
          </a:xfrm>
          <a:custGeom>
            <a:rect b="b" l="l" r="r" t="t"/>
            <a:pathLst>
              <a:path extrusionOk="0" h="1930196" w="12192000">
                <a:moveTo>
                  <a:pt x="0" y="0"/>
                </a:moveTo>
                <a:lnTo>
                  <a:pt x="12192000" y="0"/>
                </a:lnTo>
                <a:lnTo>
                  <a:pt x="12192000" y="1107671"/>
                </a:lnTo>
                <a:lnTo>
                  <a:pt x="11972993" y="1102862"/>
                </a:lnTo>
                <a:cubicBezTo>
                  <a:pt x="10517545" y="1079147"/>
                  <a:pt x="8972478" y="1103204"/>
                  <a:pt x="7373079" y="1180612"/>
                </a:cubicBezTo>
                <a:cubicBezTo>
                  <a:pt x="4707414" y="1309627"/>
                  <a:pt x="2206277" y="1571573"/>
                  <a:pt x="29778" y="1924958"/>
                </a:cubicBezTo>
                <a:lnTo>
                  <a:pt x="0" y="1930196"/>
                </a:lnTo>
                <a:close/>
              </a:path>
            </a:pathLst>
          </a:cu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2" name="Google Shape;362;p7"/>
          <p:cNvSpPr/>
          <p:nvPr/>
        </p:nvSpPr>
        <p:spPr>
          <a:xfrm>
            <a:off x="0" y="-10090"/>
            <a:ext cx="12192000" cy="1651193"/>
          </a:xfrm>
          <a:custGeom>
            <a:rect b="b" l="l" r="r" t="t"/>
            <a:pathLst>
              <a:path extrusionOk="0" h="1930196" w="12192000">
                <a:moveTo>
                  <a:pt x="0" y="0"/>
                </a:moveTo>
                <a:lnTo>
                  <a:pt x="12192000" y="0"/>
                </a:lnTo>
                <a:lnTo>
                  <a:pt x="12192000" y="1107671"/>
                </a:lnTo>
                <a:lnTo>
                  <a:pt x="11972993" y="1102862"/>
                </a:lnTo>
                <a:cubicBezTo>
                  <a:pt x="10517545" y="1079147"/>
                  <a:pt x="8972478" y="1103204"/>
                  <a:pt x="7373079" y="1180612"/>
                </a:cubicBezTo>
                <a:cubicBezTo>
                  <a:pt x="4707414" y="1309627"/>
                  <a:pt x="2206277" y="1571573"/>
                  <a:pt x="29778" y="1924958"/>
                </a:cubicBezTo>
                <a:lnTo>
                  <a:pt x="0" y="1930196"/>
                </a:lnTo>
                <a:close/>
              </a:path>
            </a:pathLst>
          </a:custGeom>
          <a:gradFill>
            <a:gsLst>
              <a:gs pos="0">
                <a:srgbClr val="3E9ED3"/>
              </a:gs>
              <a:gs pos="100000">
                <a:srgbClr val="004097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363" name="Google Shape;36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06102" y="225457"/>
            <a:ext cx="1246583" cy="702099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7"/>
          <p:cNvSpPr/>
          <p:nvPr/>
        </p:nvSpPr>
        <p:spPr>
          <a:xfrm>
            <a:off x="1086919" y="116765"/>
            <a:ext cx="8013949" cy="1204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ko-KR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안구건조증 치료 의료기기 누리아이</a:t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ko-KR" sz="14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Company introduction</a:t>
            </a:r>
            <a:endParaRPr b="0" i="0" sz="12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 flipH="1" rot="-8100000">
            <a:off x="1417030" y="315668"/>
            <a:ext cx="1248229" cy="1248229"/>
          </a:xfrm>
          <a:prstGeom prst="straightConnector1">
            <a:avLst/>
          </a:prstGeom>
          <a:noFill/>
          <a:ln cap="flat" cmpd="sng" w="9525">
            <a:solidFill>
              <a:srgbClr val="E9A83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66" name="Google Shape;366;p7"/>
          <p:cNvGrpSpPr/>
          <p:nvPr/>
        </p:nvGrpSpPr>
        <p:grpSpPr>
          <a:xfrm>
            <a:off x="439388" y="495247"/>
            <a:ext cx="618598" cy="767544"/>
            <a:chOff x="1645479" y="2559879"/>
            <a:chExt cx="1414390" cy="1754946"/>
          </a:xfrm>
        </p:grpSpPr>
        <p:grpSp>
          <p:nvGrpSpPr>
            <p:cNvPr id="367" name="Google Shape;367;p7"/>
            <p:cNvGrpSpPr/>
            <p:nvPr/>
          </p:nvGrpSpPr>
          <p:grpSpPr>
            <a:xfrm>
              <a:off x="1828800" y="3267075"/>
              <a:ext cx="1047750" cy="1047750"/>
              <a:chOff x="1828800" y="3267075"/>
              <a:chExt cx="1047750" cy="1047750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1828800" y="3267075"/>
                <a:ext cx="1047750" cy="1047750"/>
              </a:xfrm>
              <a:prstGeom prst="ellipse">
                <a:avLst/>
              </a:prstGeom>
              <a:noFill/>
              <a:ln cap="flat" cmpd="sng" w="57150">
                <a:solidFill>
                  <a:srgbClr val="0040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1914525" y="3352800"/>
                <a:ext cx="876300" cy="876300"/>
              </a:xfrm>
              <a:prstGeom prst="ellipse">
                <a:avLst/>
              </a:prstGeom>
              <a:noFill/>
              <a:ln cap="flat" cmpd="sng" w="38100">
                <a:solidFill>
                  <a:srgbClr val="83C4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1990725" y="3429000"/>
                <a:ext cx="723900" cy="723900"/>
              </a:xfrm>
              <a:prstGeom prst="ellipse">
                <a:avLst/>
              </a:prstGeom>
              <a:noFill/>
              <a:ln cap="flat" cmpd="sng" w="19050">
                <a:solidFill>
                  <a:srgbClr val="0040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371" name="Google Shape;371;p7"/>
            <p:cNvGrpSpPr/>
            <p:nvPr/>
          </p:nvGrpSpPr>
          <p:grpSpPr>
            <a:xfrm>
              <a:off x="1645479" y="2559879"/>
              <a:ext cx="1414390" cy="1414390"/>
              <a:chOff x="1426039" y="1927689"/>
              <a:chExt cx="3002621" cy="3002621"/>
            </a:xfrm>
          </p:grpSpPr>
          <p:sp>
            <p:nvSpPr>
              <p:cNvPr id="372" name="Google Shape;372;p7"/>
              <p:cNvSpPr/>
              <p:nvPr/>
            </p:nvSpPr>
            <p:spPr>
              <a:xfrm rot="-2700000">
                <a:off x="1865763" y="2367413"/>
                <a:ext cx="2123174" cy="2123174"/>
              </a:xfrm>
              <a:prstGeom prst="teardrop">
                <a:avLst>
                  <a:gd fmla="val 100000" name="adj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73" name="Google Shape;373;p7"/>
              <p:cNvSpPr/>
              <p:nvPr/>
            </p:nvSpPr>
            <p:spPr>
              <a:xfrm rot="-2700000">
                <a:off x="1983319" y="2484969"/>
                <a:ext cx="1888066" cy="1888066"/>
              </a:xfrm>
              <a:prstGeom prst="teardrop">
                <a:avLst>
                  <a:gd fmla="val 100000" name="adj"/>
                </a:avLst>
              </a:prstGeom>
              <a:solidFill>
                <a:srgbClr val="004097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374" name="Google Shape;374;p7"/>
          <p:cNvSpPr/>
          <p:nvPr/>
        </p:nvSpPr>
        <p:spPr>
          <a:xfrm>
            <a:off x="490632" y="563814"/>
            <a:ext cx="47459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ko-KR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7"/>
          <p:cNvSpPr txBox="1"/>
          <p:nvPr>
            <p:ph idx="12" type="sldNum"/>
          </p:nvPr>
        </p:nvSpPr>
        <p:spPr>
          <a:xfrm>
            <a:off x="8839120" y="636397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ko-KR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76" name="Google Shape;376;p7"/>
          <p:cNvSpPr txBox="1"/>
          <p:nvPr/>
        </p:nvSpPr>
        <p:spPr>
          <a:xfrm>
            <a:off x="3591654" y="1287160"/>
            <a:ext cx="524746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ko-KR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안구건조증 </a:t>
            </a:r>
            <a:r>
              <a:rPr b="0" i="0" lang="ko-KR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자가 진단 </a:t>
            </a:r>
            <a:endParaRPr b="0" i="0" sz="32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7"/>
          <p:cNvSpPr/>
          <p:nvPr/>
        </p:nvSpPr>
        <p:spPr>
          <a:xfrm>
            <a:off x="616984" y="5206602"/>
            <a:ext cx="10634699" cy="13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ko-K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한 대학병원의 연구결과에 의하면 우리나라 대도시 </a:t>
            </a:r>
            <a:r>
              <a:rPr b="1" i="0" lang="ko-KR" sz="15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인구의 90% 이상</a:t>
            </a:r>
            <a:r>
              <a:rPr b="0" i="0" lang="ko-KR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이</a:t>
            </a:r>
            <a:r>
              <a:rPr b="1" i="0" lang="ko-KR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ko-K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안구건조증을 경험해 본 적이 있다고 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ko-K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응답할 정도로 안구건조증은 현대인에게 너무나 흔한 질환이 되었습니다.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ko-K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[질병관리본부 국가건강정보포털]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7"/>
          <p:cNvSpPr txBox="1"/>
          <p:nvPr/>
        </p:nvSpPr>
        <p:spPr>
          <a:xfrm>
            <a:off x="1042650" y="2433446"/>
            <a:ext cx="5225506" cy="3520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눈이 쉽게 피로해진다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찬바람이나 햇볕에 노출되면 눈물이 줄줄 흐른다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바람이 불면 눈이 뻑뻑하고 답답하다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이유 없이 눈이 자주 충혈된다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눈 부심이 심하고 시리고 불편하다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79" name="Google Shape;379;p7"/>
          <p:cNvSpPr txBox="1"/>
          <p:nvPr/>
        </p:nvSpPr>
        <p:spPr>
          <a:xfrm>
            <a:off x="6268156" y="2434135"/>
            <a:ext cx="4918334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밝은곳에 있으면 눈이 자꾸 감긴다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눈에 실 같은 분비물이 종종 생긴다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자고나면 눈꺼풀이 무겁고 잘 떠지지 않는다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눈에 모래알이 들어간 것처럼 이물감이 있다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눈앞에 막이 낀것처럼 침침할 때가 있다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8"/>
          <p:cNvSpPr/>
          <p:nvPr/>
        </p:nvSpPr>
        <p:spPr>
          <a:xfrm>
            <a:off x="0" y="45529"/>
            <a:ext cx="12192000" cy="1554819"/>
          </a:xfrm>
          <a:custGeom>
            <a:rect b="b" l="l" r="r" t="t"/>
            <a:pathLst>
              <a:path extrusionOk="0" h="1930196" w="12192000">
                <a:moveTo>
                  <a:pt x="0" y="0"/>
                </a:moveTo>
                <a:lnTo>
                  <a:pt x="12192000" y="0"/>
                </a:lnTo>
                <a:lnTo>
                  <a:pt x="12192000" y="1107671"/>
                </a:lnTo>
                <a:lnTo>
                  <a:pt x="11972993" y="1102862"/>
                </a:lnTo>
                <a:cubicBezTo>
                  <a:pt x="10517545" y="1079147"/>
                  <a:pt x="8972478" y="1103204"/>
                  <a:pt x="7373079" y="1180612"/>
                </a:cubicBezTo>
                <a:cubicBezTo>
                  <a:pt x="4707414" y="1309627"/>
                  <a:pt x="2206277" y="1571573"/>
                  <a:pt x="29778" y="1924958"/>
                </a:cubicBezTo>
                <a:lnTo>
                  <a:pt x="0" y="1930196"/>
                </a:lnTo>
                <a:close/>
              </a:path>
            </a:pathLst>
          </a:cu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85" name="Google Shape;385;p8"/>
          <p:cNvSpPr/>
          <p:nvPr/>
        </p:nvSpPr>
        <p:spPr>
          <a:xfrm>
            <a:off x="0" y="-10090"/>
            <a:ext cx="12192000" cy="1651193"/>
          </a:xfrm>
          <a:custGeom>
            <a:rect b="b" l="l" r="r" t="t"/>
            <a:pathLst>
              <a:path extrusionOk="0" h="1930196" w="12192000">
                <a:moveTo>
                  <a:pt x="0" y="0"/>
                </a:moveTo>
                <a:lnTo>
                  <a:pt x="12192000" y="0"/>
                </a:lnTo>
                <a:lnTo>
                  <a:pt x="12192000" y="1107671"/>
                </a:lnTo>
                <a:lnTo>
                  <a:pt x="11972993" y="1102862"/>
                </a:lnTo>
                <a:cubicBezTo>
                  <a:pt x="10517545" y="1079147"/>
                  <a:pt x="8972478" y="1103204"/>
                  <a:pt x="7373079" y="1180612"/>
                </a:cubicBezTo>
                <a:cubicBezTo>
                  <a:pt x="4707414" y="1309627"/>
                  <a:pt x="2206277" y="1571573"/>
                  <a:pt x="29778" y="1924958"/>
                </a:cubicBezTo>
                <a:lnTo>
                  <a:pt x="0" y="1930196"/>
                </a:lnTo>
                <a:close/>
              </a:path>
            </a:pathLst>
          </a:custGeom>
          <a:gradFill>
            <a:gsLst>
              <a:gs pos="0">
                <a:srgbClr val="3E9ED3"/>
              </a:gs>
              <a:gs pos="100000">
                <a:srgbClr val="004097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386" name="Google Shape;38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06102" y="225457"/>
            <a:ext cx="1246583" cy="702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7" name="Google Shape;387;p8"/>
          <p:cNvCxnSpPr/>
          <p:nvPr/>
        </p:nvCxnSpPr>
        <p:spPr>
          <a:xfrm flipH="1" rot="-8100000">
            <a:off x="1417030" y="315668"/>
            <a:ext cx="1248229" cy="1248229"/>
          </a:xfrm>
          <a:prstGeom prst="straightConnector1">
            <a:avLst/>
          </a:prstGeom>
          <a:noFill/>
          <a:ln cap="flat" cmpd="sng" w="9525">
            <a:solidFill>
              <a:srgbClr val="E9A83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88" name="Google Shape;388;p8"/>
          <p:cNvGrpSpPr/>
          <p:nvPr/>
        </p:nvGrpSpPr>
        <p:grpSpPr>
          <a:xfrm>
            <a:off x="439388" y="495247"/>
            <a:ext cx="618598" cy="767544"/>
            <a:chOff x="1645479" y="2559879"/>
            <a:chExt cx="1414390" cy="1754946"/>
          </a:xfrm>
        </p:grpSpPr>
        <p:grpSp>
          <p:nvGrpSpPr>
            <p:cNvPr id="389" name="Google Shape;389;p8"/>
            <p:cNvGrpSpPr/>
            <p:nvPr/>
          </p:nvGrpSpPr>
          <p:grpSpPr>
            <a:xfrm>
              <a:off x="1828800" y="3267075"/>
              <a:ext cx="1047750" cy="1047750"/>
              <a:chOff x="1828800" y="3267075"/>
              <a:chExt cx="1047750" cy="1047750"/>
            </a:xfrm>
          </p:grpSpPr>
          <p:sp>
            <p:nvSpPr>
              <p:cNvPr id="390" name="Google Shape;390;p8"/>
              <p:cNvSpPr/>
              <p:nvPr/>
            </p:nvSpPr>
            <p:spPr>
              <a:xfrm>
                <a:off x="1828800" y="3267075"/>
                <a:ext cx="1047750" cy="1047750"/>
              </a:xfrm>
              <a:prstGeom prst="ellipse">
                <a:avLst/>
              </a:prstGeom>
              <a:noFill/>
              <a:ln cap="flat" cmpd="sng" w="57150">
                <a:solidFill>
                  <a:srgbClr val="0040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>
                <a:off x="1914525" y="3352800"/>
                <a:ext cx="876300" cy="876300"/>
              </a:xfrm>
              <a:prstGeom prst="ellipse">
                <a:avLst/>
              </a:prstGeom>
              <a:noFill/>
              <a:ln cap="flat" cmpd="sng" w="38100">
                <a:solidFill>
                  <a:srgbClr val="83C4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1990725" y="3429000"/>
                <a:ext cx="723900" cy="723900"/>
              </a:xfrm>
              <a:prstGeom prst="ellipse">
                <a:avLst/>
              </a:prstGeom>
              <a:noFill/>
              <a:ln cap="flat" cmpd="sng" w="19050">
                <a:solidFill>
                  <a:srgbClr val="0040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393" name="Google Shape;393;p8"/>
            <p:cNvGrpSpPr/>
            <p:nvPr/>
          </p:nvGrpSpPr>
          <p:grpSpPr>
            <a:xfrm>
              <a:off x="1645479" y="2559879"/>
              <a:ext cx="1414390" cy="1414390"/>
              <a:chOff x="1426039" y="1927689"/>
              <a:chExt cx="3002621" cy="3002621"/>
            </a:xfrm>
          </p:grpSpPr>
          <p:sp>
            <p:nvSpPr>
              <p:cNvPr id="394" name="Google Shape;394;p8"/>
              <p:cNvSpPr/>
              <p:nvPr/>
            </p:nvSpPr>
            <p:spPr>
              <a:xfrm rot="-2700000">
                <a:off x="1865763" y="2367413"/>
                <a:ext cx="2123174" cy="2123174"/>
              </a:xfrm>
              <a:prstGeom prst="teardrop">
                <a:avLst>
                  <a:gd fmla="val 100000" name="adj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 rot="-2700000">
                <a:off x="1983319" y="2484969"/>
                <a:ext cx="1888066" cy="1888066"/>
              </a:xfrm>
              <a:prstGeom prst="teardrop">
                <a:avLst>
                  <a:gd fmla="val 100000" name="adj"/>
                </a:avLst>
              </a:prstGeom>
              <a:solidFill>
                <a:srgbClr val="004097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396" name="Google Shape;396;p8"/>
          <p:cNvSpPr/>
          <p:nvPr/>
        </p:nvSpPr>
        <p:spPr>
          <a:xfrm>
            <a:off x="490632" y="563814"/>
            <a:ext cx="47459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ko-KR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8"/>
          <p:cNvSpPr txBox="1"/>
          <p:nvPr>
            <p:ph idx="12" type="sldNum"/>
          </p:nvPr>
        </p:nvSpPr>
        <p:spPr>
          <a:xfrm>
            <a:off x="8839120" y="636397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ko-KR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98" name="Google Shape;398;p8"/>
          <p:cNvSpPr txBox="1"/>
          <p:nvPr/>
        </p:nvSpPr>
        <p:spPr>
          <a:xfrm>
            <a:off x="5934310" y="3711278"/>
            <a:ext cx="99229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ko-KR" sz="15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1996.03</a:t>
            </a:r>
            <a:endParaRPr b="1" i="1" sz="15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9" name="Google Shape;399;p8"/>
          <p:cNvSpPr txBox="1"/>
          <p:nvPr/>
        </p:nvSpPr>
        <p:spPr>
          <a:xfrm>
            <a:off x="5443940" y="2182968"/>
            <a:ext cx="6619064" cy="4555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ko-K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◆ 눈은 3초~5초에 한번씩 움직여야 한다.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본래 눈꺼풀은 3~5초에 한번씩 움직여야 하는데,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현대인들은 전자기기와 스마트폰 등을 많이 사용하고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운전이 대중화되면서 눈을 혹사시켜 </a:t>
            </a:r>
            <a:r>
              <a:rPr b="1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7~10초에 한번씩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눈을 깜빡이게 되면서 눈 주변 근육이 굳어버리게 됩니다.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ko-K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◆ 눈 주위 근육통 완화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눈 주변의 근육이 굳어버리면</a:t>
            </a:r>
            <a:r>
              <a:rPr b="1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신경, 혈관, 눈물의 소통이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원활하지 않습니다.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눈물이 미세먼지나 이물질을 씻어주고 순환이 되어야 하는데,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그 눈물관이 막혀 이물질과 눈물이 고이게 되고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갈 곳이 없는 눈물은 바람이 분다거나 햇빛이 심하면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눈 밖으로 흘러내리게 되는 것입니다.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9" y="4732312"/>
            <a:ext cx="5021940" cy="104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939" y="1802146"/>
            <a:ext cx="5007942" cy="29072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2" name="Google Shape;402;p8"/>
          <p:cNvGrpSpPr/>
          <p:nvPr/>
        </p:nvGrpSpPr>
        <p:grpSpPr>
          <a:xfrm>
            <a:off x="3001494" y="2804947"/>
            <a:ext cx="435643" cy="89647"/>
            <a:chOff x="3242744" y="3616304"/>
            <a:chExt cx="406389" cy="83627"/>
          </a:xfrm>
        </p:grpSpPr>
        <p:cxnSp>
          <p:nvCxnSpPr>
            <p:cNvPr id="403" name="Google Shape;403;p8"/>
            <p:cNvCxnSpPr/>
            <p:nvPr/>
          </p:nvCxnSpPr>
          <p:spPr>
            <a:xfrm rot="10800000">
              <a:off x="3243899" y="3699931"/>
              <a:ext cx="40523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4" name="Google Shape;404;p8"/>
            <p:cNvCxnSpPr/>
            <p:nvPr/>
          </p:nvCxnSpPr>
          <p:spPr>
            <a:xfrm>
              <a:off x="3242744" y="3616304"/>
              <a:ext cx="2320" cy="8362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05" name="Google Shape;405;p8"/>
          <p:cNvSpPr txBox="1"/>
          <p:nvPr/>
        </p:nvSpPr>
        <p:spPr>
          <a:xfrm>
            <a:off x="2769351" y="2613233"/>
            <a:ext cx="52789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ko-KR" sz="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눈물샘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6" name="Google Shape;406;p8"/>
          <p:cNvCxnSpPr/>
          <p:nvPr/>
        </p:nvCxnSpPr>
        <p:spPr>
          <a:xfrm flipH="1" rot="10800000">
            <a:off x="3605638" y="2699445"/>
            <a:ext cx="618066" cy="33644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7" name="Google Shape;407;p8"/>
          <p:cNvCxnSpPr/>
          <p:nvPr/>
        </p:nvCxnSpPr>
        <p:spPr>
          <a:xfrm flipH="1" rot="10800000">
            <a:off x="3783438" y="2699445"/>
            <a:ext cx="448216" cy="39793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8" name="Google Shape;408;p8"/>
          <p:cNvSpPr txBox="1"/>
          <p:nvPr/>
        </p:nvSpPr>
        <p:spPr>
          <a:xfrm>
            <a:off x="3707734" y="2564091"/>
            <a:ext cx="8578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ko-KR" sz="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눈물샘배출관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9" name="Google Shape;409;p8"/>
          <p:cNvCxnSpPr>
            <a:endCxn id="410" idx="2"/>
          </p:cNvCxnSpPr>
          <p:nvPr/>
        </p:nvCxnSpPr>
        <p:spPr>
          <a:xfrm rot="10800000">
            <a:off x="2337709" y="2834124"/>
            <a:ext cx="173100" cy="554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8"/>
          <p:cNvCxnSpPr>
            <a:endCxn id="410" idx="2"/>
          </p:cNvCxnSpPr>
          <p:nvPr/>
        </p:nvCxnSpPr>
        <p:spPr>
          <a:xfrm rot="10800000">
            <a:off x="2337709" y="2834124"/>
            <a:ext cx="150000" cy="837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0" name="Google Shape;410;p8"/>
          <p:cNvSpPr txBox="1"/>
          <p:nvPr/>
        </p:nvSpPr>
        <p:spPr>
          <a:xfrm>
            <a:off x="2073763" y="2618680"/>
            <a:ext cx="52789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ko-KR" sz="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눈물점</a:t>
            </a:r>
            <a:endParaRPr b="1" i="0" sz="8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12" name="Google Shape;412;p8"/>
          <p:cNvSpPr/>
          <p:nvPr/>
        </p:nvSpPr>
        <p:spPr>
          <a:xfrm rot="2764766">
            <a:off x="3475564" y="2988834"/>
            <a:ext cx="166254" cy="21709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13" name="Google Shape;413;p8"/>
          <p:cNvSpPr/>
          <p:nvPr/>
        </p:nvSpPr>
        <p:spPr>
          <a:xfrm rot="2764766">
            <a:off x="3671059" y="3056235"/>
            <a:ext cx="166254" cy="21709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14" name="Google Shape;414;p8"/>
          <p:cNvSpPr/>
          <p:nvPr/>
        </p:nvSpPr>
        <p:spPr>
          <a:xfrm rot="4294858">
            <a:off x="2541901" y="3352002"/>
            <a:ext cx="166254" cy="21709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15" name="Google Shape;415;p8"/>
          <p:cNvSpPr/>
          <p:nvPr/>
        </p:nvSpPr>
        <p:spPr>
          <a:xfrm rot="4511854">
            <a:off x="2565533" y="3542120"/>
            <a:ext cx="166254" cy="21709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16" name="Google Shape;416;p8"/>
          <p:cNvSpPr/>
          <p:nvPr/>
        </p:nvSpPr>
        <p:spPr>
          <a:xfrm rot="4294858">
            <a:off x="2186703" y="3304570"/>
            <a:ext cx="166254" cy="21709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17" name="Google Shape;417;p8"/>
          <p:cNvSpPr/>
          <p:nvPr/>
        </p:nvSpPr>
        <p:spPr>
          <a:xfrm rot="6822756">
            <a:off x="2246632" y="3496839"/>
            <a:ext cx="166254" cy="21709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18" name="Google Shape;418;p8"/>
          <p:cNvSpPr/>
          <p:nvPr/>
        </p:nvSpPr>
        <p:spPr>
          <a:xfrm rot="936108">
            <a:off x="1884091" y="3518608"/>
            <a:ext cx="166255" cy="21709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19" name="Google Shape;419;p8"/>
          <p:cNvSpPr/>
          <p:nvPr/>
        </p:nvSpPr>
        <p:spPr>
          <a:xfrm rot="595331">
            <a:off x="1679195" y="4336319"/>
            <a:ext cx="166254" cy="21709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20" name="Google Shape;420;p8"/>
          <p:cNvGrpSpPr/>
          <p:nvPr/>
        </p:nvGrpSpPr>
        <p:grpSpPr>
          <a:xfrm>
            <a:off x="1516183" y="3328499"/>
            <a:ext cx="435643" cy="89647"/>
            <a:chOff x="3242744" y="3616304"/>
            <a:chExt cx="406389" cy="83627"/>
          </a:xfrm>
        </p:grpSpPr>
        <p:cxnSp>
          <p:nvCxnSpPr>
            <p:cNvPr id="421" name="Google Shape;421;p8"/>
            <p:cNvCxnSpPr/>
            <p:nvPr/>
          </p:nvCxnSpPr>
          <p:spPr>
            <a:xfrm rot="10800000">
              <a:off x="3243899" y="3699931"/>
              <a:ext cx="40523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2" name="Google Shape;422;p8"/>
            <p:cNvCxnSpPr/>
            <p:nvPr/>
          </p:nvCxnSpPr>
          <p:spPr>
            <a:xfrm>
              <a:off x="3242744" y="3616304"/>
              <a:ext cx="2320" cy="8362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23" name="Google Shape;423;p8"/>
          <p:cNvSpPr txBox="1"/>
          <p:nvPr/>
        </p:nvSpPr>
        <p:spPr>
          <a:xfrm>
            <a:off x="1205875" y="3128317"/>
            <a:ext cx="74784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ko-KR" sz="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눈물주머니</a:t>
            </a:r>
            <a:endParaRPr b="1" i="0" sz="8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24" name="Google Shape;424;p8"/>
          <p:cNvGrpSpPr/>
          <p:nvPr/>
        </p:nvGrpSpPr>
        <p:grpSpPr>
          <a:xfrm>
            <a:off x="1215905" y="4290144"/>
            <a:ext cx="435643" cy="89647"/>
            <a:chOff x="3242744" y="3616304"/>
            <a:chExt cx="406389" cy="83627"/>
          </a:xfrm>
        </p:grpSpPr>
        <p:cxnSp>
          <p:nvCxnSpPr>
            <p:cNvPr id="425" name="Google Shape;425;p8"/>
            <p:cNvCxnSpPr/>
            <p:nvPr/>
          </p:nvCxnSpPr>
          <p:spPr>
            <a:xfrm rot="10800000">
              <a:off x="3243899" y="3699931"/>
              <a:ext cx="40523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6" name="Google Shape;426;p8"/>
            <p:cNvCxnSpPr/>
            <p:nvPr/>
          </p:nvCxnSpPr>
          <p:spPr>
            <a:xfrm>
              <a:off x="3242744" y="3616304"/>
              <a:ext cx="2320" cy="8362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27" name="Google Shape;427;p8"/>
          <p:cNvSpPr txBox="1"/>
          <p:nvPr/>
        </p:nvSpPr>
        <p:spPr>
          <a:xfrm>
            <a:off x="905597" y="4089962"/>
            <a:ext cx="63786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ko-KR" sz="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코눈물관</a:t>
            </a:r>
            <a:endParaRPr b="1" i="0" sz="8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8" name="Google Shape;428;p8"/>
          <p:cNvSpPr/>
          <p:nvPr/>
        </p:nvSpPr>
        <p:spPr>
          <a:xfrm>
            <a:off x="2979684" y="2041951"/>
            <a:ext cx="1556975" cy="267847"/>
          </a:xfrm>
          <a:prstGeom prst="wedgeRoundRectCallout">
            <a:avLst>
              <a:gd fmla="val -21358" name="adj1"/>
              <a:gd fmla="val 244830" name="adj2"/>
              <a:gd fmla="val 16667" name="adj3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o-KR" sz="1000" u="none" cap="none" strike="noStrike">
                <a:solidFill>
                  <a:srgbClr val="004097"/>
                </a:solidFill>
                <a:latin typeface="Malgun Gothic"/>
                <a:ea typeface="Malgun Gothic"/>
                <a:cs typeface="Malgun Gothic"/>
                <a:sym typeface="Malgun Gothic"/>
              </a:rPr>
              <a:t>①</a:t>
            </a:r>
            <a:r>
              <a:rPr b="1" i="0" lang="ko-KR" sz="800" u="none" cap="none" strike="noStrike">
                <a:solidFill>
                  <a:srgbClr val="004097"/>
                </a:solidFill>
                <a:latin typeface="Malgun Gothic"/>
                <a:ea typeface="Malgun Gothic"/>
                <a:cs typeface="Malgun Gothic"/>
                <a:sym typeface="Malgun Gothic"/>
              </a:rPr>
              <a:t> 눈물샘에서 눈물 생산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8"/>
          <p:cNvSpPr/>
          <p:nvPr/>
        </p:nvSpPr>
        <p:spPr>
          <a:xfrm>
            <a:off x="1891311" y="4368811"/>
            <a:ext cx="1491463" cy="267847"/>
          </a:xfrm>
          <a:prstGeom prst="wedgeRoundRectCallout">
            <a:avLst>
              <a:gd fmla="val -53073" name="adj1"/>
              <a:gd fmla="val -108936" name="adj2"/>
              <a:gd fmla="val 16667" name="adj3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o-KR" sz="1000" u="none" cap="none" strike="noStrike">
                <a:solidFill>
                  <a:srgbClr val="004097"/>
                </a:solidFill>
                <a:latin typeface="Malgun Gothic"/>
                <a:ea typeface="Malgun Gothic"/>
                <a:cs typeface="Malgun Gothic"/>
                <a:sym typeface="Malgun Gothic"/>
              </a:rPr>
              <a:t>③</a:t>
            </a:r>
            <a:r>
              <a:rPr b="1" i="0" lang="ko-KR" sz="800" u="none" cap="none" strike="noStrike">
                <a:solidFill>
                  <a:srgbClr val="004097"/>
                </a:solidFill>
                <a:latin typeface="Malgun Gothic"/>
                <a:ea typeface="Malgun Gothic"/>
                <a:cs typeface="Malgun Gothic"/>
                <a:sym typeface="Malgun Gothic"/>
              </a:rPr>
              <a:t> 코눈물관을 통한 배출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8"/>
          <p:cNvSpPr txBox="1"/>
          <p:nvPr/>
        </p:nvSpPr>
        <p:spPr>
          <a:xfrm>
            <a:off x="5444463" y="1292149"/>
            <a:ext cx="42290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ko-KR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눈이 나빠지는 이유!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1" name="Google Shape;431;p8"/>
          <p:cNvCxnSpPr/>
          <p:nvPr/>
        </p:nvCxnSpPr>
        <p:spPr>
          <a:xfrm>
            <a:off x="5572936" y="2003118"/>
            <a:ext cx="4849856" cy="0"/>
          </a:xfrm>
          <a:prstGeom prst="straightConnector1">
            <a:avLst/>
          </a:prstGeom>
          <a:noFill/>
          <a:ln cap="flat" cmpd="sng" w="28575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2" name="Google Shape;432;p8"/>
          <p:cNvSpPr/>
          <p:nvPr/>
        </p:nvSpPr>
        <p:spPr>
          <a:xfrm>
            <a:off x="1086919" y="116765"/>
            <a:ext cx="8013949" cy="1204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ko-KR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안구건조증 치료 의료기기 누리아이</a:t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ko-KR" sz="14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Company introduction</a:t>
            </a:r>
            <a:endParaRPr b="0" i="0" sz="12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3" name="Google Shape;433;p8"/>
          <p:cNvSpPr/>
          <p:nvPr/>
        </p:nvSpPr>
        <p:spPr>
          <a:xfrm>
            <a:off x="128996" y="5914478"/>
            <a:ext cx="8013949" cy="512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ko-KR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눈 안구 보호막(점액질) : 물, 소금, 기름</a:t>
            </a:r>
            <a:endParaRPr b="0" i="0" sz="21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214" y="1419051"/>
            <a:ext cx="4981791" cy="224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73773">
            <a:off x="114402" y="2815695"/>
            <a:ext cx="2093716" cy="295952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440" name="Google Shape;4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1834" y="2709298"/>
            <a:ext cx="4981791" cy="2242146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"/>
          <p:cNvSpPr/>
          <p:nvPr/>
        </p:nvSpPr>
        <p:spPr>
          <a:xfrm>
            <a:off x="0" y="45529"/>
            <a:ext cx="12192000" cy="1930196"/>
          </a:xfrm>
          <a:custGeom>
            <a:rect b="b" l="l" r="r" t="t"/>
            <a:pathLst>
              <a:path extrusionOk="0" h="1930196" w="12192000">
                <a:moveTo>
                  <a:pt x="0" y="0"/>
                </a:moveTo>
                <a:lnTo>
                  <a:pt x="12192000" y="0"/>
                </a:lnTo>
                <a:lnTo>
                  <a:pt x="12192000" y="1107671"/>
                </a:lnTo>
                <a:lnTo>
                  <a:pt x="11972993" y="1102862"/>
                </a:lnTo>
                <a:cubicBezTo>
                  <a:pt x="10517545" y="1079147"/>
                  <a:pt x="8972478" y="1103204"/>
                  <a:pt x="7373079" y="1180612"/>
                </a:cubicBezTo>
                <a:cubicBezTo>
                  <a:pt x="4707414" y="1309627"/>
                  <a:pt x="2206277" y="1571573"/>
                  <a:pt x="29778" y="1924958"/>
                </a:cubicBezTo>
                <a:lnTo>
                  <a:pt x="0" y="1930196"/>
                </a:lnTo>
                <a:close/>
              </a:path>
            </a:pathLst>
          </a:custGeom>
          <a:solidFill>
            <a:srgbClr val="0040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0" y="1"/>
            <a:ext cx="12192000" cy="1930196"/>
          </a:xfrm>
          <a:custGeom>
            <a:rect b="b" l="l" r="r" t="t"/>
            <a:pathLst>
              <a:path extrusionOk="0" h="1930196" w="12192000">
                <a:moveTo>
                  <a:pt x="0" y="0"/>
                </a:moveTo>
                <a:lnTo>
                  <a:pt x="12192000" y="0"/>
                </a:lnTo>
                <a:lnTo>
                  <a:pt x="12192000" y="1107671"/>
                </a:lnTo>
                <a:lnTo>
                  <a:pt x="11972993" y="1102862"/>
                </a:lnTo>
                <a:cubicBezTo>
                  <a:pt x="10517545" y="1079147"/>
                  <a:pt x="8972478" y="1103204"/>
                  <a:pt x="7373079" y="1180612"/>
                </a:cubicBezTo>
                <a:cubicBezTo>
                  <a:pt x="4707414" y="1309627"/>
                  <a:pt x="2206277" y="1571573"/>
                  <a:pt x="29778" y="1924958"/>
                </a:cubicBezTo>
                <a:lnTo>
                  <a:pt x="0" y="1930196"/>
                </a:lnTo>
                <a:close/>
              </a:path>
            </a:pathLst>
          </a:custGeom>
          <a:gradFill>
            <a:gsLst>
              <a:gs pos="0">
                <a:srgbClr val="3E9ED3"/>
              </a:gs>
              <a:gs pos="100000">
                <a:srgbClr val="004097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443" name="Google Shape;44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06102" y="225457"/>
            <a:ext cx="1246583" cy="702099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9"/>
          <p:cNvSpPr/>
          <p:nvPr/>
        </p:nvSpPr>
        <p:spPr>
          <a:xfrm>
            <a:off x="1061229" y="250227"/>
            <a:ext cx="7439864" cy="1100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ko-KR" sz="28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안전성 및 유효성 입증</a:t>
            </a:r>
            <a:endParaRPr b="1" i="0" sz="2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Clinical trial for safety and validity</a:t>
            </a:r>
            <a:endParaRPr b="0" i="0" sz="11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445" name="Google Shape;445;p9"/>
          <p:cNvCxnSpPr/>
          <p:nvPr/>
        </p:nvCxnSpPr>
        <p:spPr>
          <a:xfrm flipH="1" rot="-8100000">
            <a:off x="1417030" y="315668"/>
            <a:ext cx="1248229" cy="1248229"/>
          </a:xfrm>
          <a:prstGeom prst="straightConnector1">
            <a:avLst/>
          </a:prstGeom>
          <a:noFill/>
          <a:ln cap="flat" cmpd="sng" w="9525">
            <a:solidFill>
              <a:srgbClr val="E9A83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46" name="Google Shape;446;p9"/>
          <p:cNvGrpSpPr/>
          <p:nvPr/>
        </p:nvGrpSpPr>
        <p:grpSpPr>
          <a:xfrm>
            <a:off x="439388" y="495247"/>
            <a:ext cx="618598" cy="767544"/>
            <a:chOff x="1645479" y="2559879"/>
            <a:chExt cx="1414390" cy="1754946"/>
          </a:xfrm>
        </p:grpSpPr>
        <p:grpSp>
          <p:nvGrpSpPr>
            <p:cNvPr id="447" name="Google Shape;447;p9"/>
            <p:cNvGrpSpPr/>
            <p:nvPr/>
          </p:nvGrpSpPr>
          <p:grpSpPr>
            <a:xfrm>
              <a:off x="1828800" y="3267075"/>
              <a:ext cx="1047750" cy="1047750"/>
              <a:chOff x="1828800" y="3267075"/>
              <a:chExt cx="1047750" cy="1047750"/>
            </a:xfrm>
          </p:grpSpPr>
          <p:sp>
            <p:nvSpPr>
              <p:cNvPr id="448" name="Google Shape;448;p9"/>
              <p:cNvSpPr/>
              <p:nvPr/>
            </p:nvSpPr>
            <p:spPr>
              <a:xfrm>
                <a:off x="1828800" y="3267075"/>
                <a:ext cx="1047750" cy="1047750"/>
              </a:xfrm>
              <a:prstGeom prst="ellipse">
                <a:avLst/>
              </a:prstGeom>
              <a:noFill/>
              <a:ln cap="flat" cmpd="sng" w="57150">
                <a:solidFill>
                  <a:srgbClr val="0040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1914525" y="3352800"/>
                <a:ext cx="876300" cy="876300"/>
              </a:xfrm>
              <a:prstGeom prst="ellipse">
                <a:avLst/>
              </a:prstGeom>
              <a:noFill/>
              <a:ln cap="flat" cmpd="sng" w="38100">
                <a:solidFill>
                  <a:srgbClr val="83C4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1990725" y="3429000"/>
                <a:ext cx="723900" cy="723900"/>
              </a:xfrm>
              <a:prstGeom prst="ellipse">
                <a:avLst/>
              </a:prstGeom>
              <a:noFill/>
              <a:ln cap="flat" cmpd="sng" w="19050">
                <a:solidFill>
                  <a:srgbClr val="0040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>
              <a:off x="1645479" y="2559879"/>
              <a:ext cx="1414390" cy="1414390"/>
              <a:chOff x="1426039" y="1927689"/>
              <a:chExt cx="3002621" cy="3002621"/>
            </a:xfrm>
          </p:grpSpPr>
          <p:sp>
            <p:nvSpPr>
              <p:cNvPr id="452" name="Google Shape;452;p9"/>
              <p:cNvSpPr/>
              <p:nvPr/>
            </p:nvSpPr>
            <p:spPr>
              <a:xfrm rot="-2700000">
                <a:off x="1865763" y="2367413"/>
                <a:ext cx="2123174" cy="2123174"/>
              </a:xfrm>
              <a:prstGeom prst="teardrop">
                <a:avLst>
                  <a:gd fmla="val 100000" name="adj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 rot="-2700000">
                <a:off x="1983319" y="2484969"/>
                <a:ext cx="1888066" cy="1888066"/>
              </a:xfrm>
              <a:prstGeom prst="teardrop">
                <a:avLst>
                  <a:gd fmla="val 100000" name="adj"/>
                </a:avLst>
              </a:prstGeom>
              <a:solidFill>
                <a:srgbClr val="004097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454" name="Google Shape;454;p9"/>
          <p:cNvSpPr/>
          <p:nvPr/>
        </p:nvSpPr>
        <p:spPr>
          <a:xfrm>
            <a:off x="490632" y="563814"/>
            <a:ext cx="47459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ko-KR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9"/>
          <p:cNvSpPr txBox="1"/>
          <p:nvPr>
            <p:ph idx="12" type="sldNum"/>
          </p:nvPr>
        </p:nvSpPr>
        <p:spPr>
          <a:xfrm>
            <a:off x="-2252568" y="63644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ko-KR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5613395" y="1396176"/>
            <a:ext cx="6339290" cy="532698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ko-K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정부 지정 2개 대학종합병원 임상시험 진행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5613395" y="2168802"/>
            <a:ext cx="6339290" cy="48568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144명 안구건조증 환자를 대상으로 1년 이상 임상시험 완료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5612915" y="2902528"/>
            <a:ext cx="6339290" cy="500711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ko-K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안전성 및 유효성 검증 완료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5612915" y="3648941"/>
            <a:ext cx="6339290" cy="60685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식품의약품안전처 </a:t>
            </a:r>
            <a:r>
              <a:rPr b="1" i="0" lang="ko-K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‘안구건조증 치료 의료기기’ </a:t>
            </a:r>
            <a:r>
              <a:rPr b="1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정식 허가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▶안압감소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5613395" y="4422368"/>
            <a:ext cx="3528357" cy="376861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ko-K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안전성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8818683" y="4422368"/>
            <a:ext cx="3134001" cy="376861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ko-K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유효성</a:t>
            </a:r>
            <a:endParaRPr b="1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5613395" y="4782099"/>
            <a:ext cx="3205290" cy="50350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ko-K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임상시험 결과</a:t>
            </a:r>
            <a:r>
              <a:rPr b="1" i="0" lang="ko-KR" sz="1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ko-K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제품의 안전성 입증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8818685" y="4782099"/>
            <a:ext cx="3134000" cy="50350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ko-K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대조군과 비교하여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ko-K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우월성과 비열등함 입증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8685195" y="1965365"/>
            <a:ext cx="194733" cy="17746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8685194" y="2694585"/>
            <a:ext cx="194733" cy="17746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8693985" y="3458055"/>
            <a:ext cx="194733" cy="17746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8701824" y="4209414"/>
            <a:ext cx="194733" cy="17746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5613395" y="5556660"/>
            <a:ext cx="6339290" cy="503508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ko-K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세계10대 안과학 저널 BJO 임상논문 발표,게재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9"/>
          <p:cNvSpPr/>
          <p:nvPr/>
        </p:nvSpPr>
        <p:spPr>
          <a:xfrm>
            <a:off x="5612916" y="6308188"/>
            <a:ext cx="6339289" cy="49434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ko-K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신의료기술 평가 인정, 건강보험 비급여 목록 고시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8693985" y="6104375"/>
            <a:ext cx="194733" cy="17746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71" name="Google Shape;471;p9"/>
          <p:cNvSpPr/>
          <p:nvPr/>
        </p:nvSpPr>
        <p:spPr>
          <a:xfrm>
            <a:off x="8702777" y="5347891"/>
            <a:ext cx="194733" cy="17746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descr="EMB00000adc25b9" id="472" name="Google Shape;472;p9"/>
          <p:cNvPicPr preferRelativeResize="0"/>
          <p:nvPr/>
        </p:nvPicPr>
        <p:blipFill rotWithShape="1">
          <a:blip r:embed="rId6">
            <a:alphaModFix/>
          </a:blip>
          <a:srcRect b="6463" l="32404" r="32402" t="14365"/>
          <a:stretch/>
        </p:blipFill>
        <p:spPr>
          <a:xfrm rot="367411">
            <a:off x="2175702" y="2151329"/>
            <a:ext cx="2452949" cy="3522493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411"/>
              </a:srgbClr>
            </a:outerShdw>
          </a:effectLst>
        </p:spPr>
      </p:pic>
      <p:pic>
        <p:nvPicPr>
          <p:cNvPr id="473" name="Google Shape;473;p9"/>
          <p:cNvPicPr preferRelativeResize="0"/>
          <p:nvPr/>
        </p:nvPicPr>
        <p:blipFill rotWithShape="1">
          <a:blip r:embed="rId7">
            <a:alphaModFix/>
          </a:blip>
          <a:srcRect b="36939" l="72271" r="8982" t="53501"/>
          <a:stretch/>
        </p:blipFill>
        <p:spPr>
          <a:xfrm>
            <a:off x="2377367" y="5149097"/>
            <a:ext cx="2004907" cy="1406263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9"/>
          <p:cNvSpPr/>
          <p:nvPr/>
        </p:nvSpPr>
        <p:spPr>
          <a:xfrm flipH="1">
            <a:off x="4437121" y="4179144"/>
            <a:ext cx="853207" cy="1406263"/>
          </a:xfrm>
          <a:prstGeom prst="curvedRightArrow">
            <a:avLst>
              <a:gd fmla="val 13056" name="adj1"/>
              <a:gd fmla="val 58185" name="adj2"/>
              <a:gd fmla="val 25000" name="adj3"/>
            </a:avLst>
          </a:prstGeom>
          <a:solidFill>
            <a:srgbClr val="AEABAB"/>
          </a:solidFill>
          <a:ln cap="flat" cmpd="sng" w="1270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2016-08-06T08:05:20Z</dcterms:created>
  <dc:creator>seok</dc:creator>
</cp:coreProperties>
</file>